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Antonio Bold" charset="1" panose="02000803000000000000"/>
      <p:regular r:id="rId22"/>
    </p:embeddedFont>
    <p:embeddedFont>
      <p:font typeface="Francois One" charset="1" panose="02000503040000020004"/>
      <p:regular r:id="rId23"/>
    </p:embeddedFont>
    <p:embeddedFont>
      <p:font typeface="Paytone One" charset="1" panose="00000500000000000000"/>
      <p:regular r:id="rId24"/>
    </p:embeddedFont>
    <p:embeddedFont>
      <p:font typeface="Sigmar One" charset="1" panose="000005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 Id="rId3" Target="../media/image36.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43.png" Type="http://schemas.openxmlformats.org/officeDocument/2006/relationships/image"/><Relationship Id="rId8" Target="../media/image4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3.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https://csc.edu.vn/data-science-machine-learning/Fundamentals-of-Python-Lap-trinh-Python-co-ban_189"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3133574" y="5279902"/>
            <a:ext cx="20035689" cy="5384591"/>
          </a:xfrm>
          <a:custGeom>
            <a:avLst/>
            <a:gdLst/>
            <a:ahLst/>
            <a:cxnLst/>
            <a:rect r="r" b="b" t="t" l="l"/>
            <a:pathLst>
              <a:path h="5384591" w="20035689">
                <a:moveTo>
                  <a:pt x="0" y="0"/>
                </a:moveTo>
                <a:lnTo>
                  <a:pt x="20035689" y="0"/>
                </a:lnTo>
                <a:lnTo>
                  <a:pt x="20035689" y="5384592"/>
                </a:lnTo>
                <a:lnTo>
                  <a:pt x="0" y="5384592"/>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131056" y="-47625"/>
            <a:ext cx="11236140" cy="10325100"/>
            <a:chOff x="0" y="0"/>
            <a:chExt cx="2506129" cy="2302929"/>
          </a:xfrm>
        </p:grpSpPr>
        <p:sp>
          <p:nvSpPr>
            <p:cNvPr name="Freeform 4" id="4"/>
            <p:cNvSpPr/>
            <p:nvPr/>
          </p:nvSpPr>
          <p:spPr>
            <a:xfrm flipH="false" flipV="false" rot="0">
              <a:off x="0" y="0"/>
              <a:ext cx="2506091" cy="2302891"/>
            </a:xfrm>
            <a:custGeom>
              <a:avLst/>
              <a:gdLst/>
              <a:ahLst/>
              <a:cxnLst/>
              <a:rect r="r" b="b" t="t" l="l"/>
              <a:pathLst>
                <a:path h="2302891" w="2506091">
                  <a:moveTo>
                    <a:pt x="1236091" y="0"/>
                  </a:moveTo>
                  <a:lnTo>
                    <a:pt x="0" y="1219200"/>
                  </a:lnTo>
                  <a:lnTo>
                    <a:pt x="1049909" y="2302891"/>
                  </a:lnTo>
                  <a:lnTo>
                    <a:pt x="2506091" y="2302891"/>
                  </a:lnTo>
                  <a:lnTo>
                    <a:pt x="2506091" y="0"/>
                  </a:lnTo>
                  <a:close/>
                </a:path>
              </a:pathLst>
            </a:custGeom>
            <a:blipFill>
              <a:blip r:embed="rId4"/>
              <a:stretch>
                <a:fillRect l="-18832" t="0" r="-18832" b="0"/>
              </a:stretch>
            </a:blipFill>
            <a:ln w="104775" cap="sq">
              <a:solidFill>
                <a:srgbClr val="007CC2"/>
              </a:solidFill>
              <a:prstDash val="solid"/>
              <a:miter/>
            </a:ln>
          </p:spPr>
        </p:sp>
      </p:grpSp>
      <p:grpSp>
        <p:nvGrpSpPr>
          <p:cNvPr name="Group 5" id="5"/>
          <p:cNvGrpSpPr/>
          <p:nvPr/>
        </p:nvGrpSpPr>
        <p:grpSpPr>
          <a:xfrm rot="2762992">
            <a:off x="7460923" y="7335072"/>
            <a:ext cx="10198618" cy="1119800"/>
            <a:chOff x="0" y="0"/>
            <a:chExt cx="2079913" cy="228373"/>
          </a:xfrm>
        </p:grpSpPr>
        <p:sp>
          <p:nvSpPr>
            <p:cNvPr name="Freeform 6" id="6"/>
            <p:cNvSpPr/>
            <p:nvPr/>
          </p:nvSpPr>
          <p:spPr>
            <a:xfrm flipH="false" flipV="false" rot="0">
              <a:off x="0" y="0"/>
              <a:ext cx="2079913" cy="228373"/>
            </a:xfrm>
            <a:custGeom>
              <a:avLst/>
              <a:gdLst/>
              <a:ahLst/>
              <a:cxnLst/>
              <a:rect r="r" b="b" t="t" l="l"/>
              <a:pathLst>
                <a:path h="228373" w="2079913">
                  <a:moveTo>
                    <a:pt x="203200" y="0"/>
                  </a:moveTo>
                  <a:lnTo>
                    <a:pt x="2079913" y="0"/>
                  </a:lnTo>
                  <a:lnTo>
                    <a:pt x="1876713" y="228373"/>
                  </a:lnTo>
                  <a:lnTo>
                    <a:pt x="0" y="228373"/>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7" id="7"/>
            <p:cNvSpPr txBox="true"/>
            <p:nvPr/>
          </p:nvSpPr>
          <p:spPr>
            <a:xfrm>
              <a:off x="101600" y="-38100"/>
              <a:ext cx="1876713" cy="26647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2700000">
            <a:off x="7643370" y="1248893"/>
            <a:ext cx="9103721" cy="1041011"/>
            <a:chOff x="0" y="0"/>
            <a:chExt cx="1644790" cy="188082"/>
          </a:xfrm>
        </p:grpSpPr>
        <p:sp>
          <p:nvSpPr>
            <p:cNvPr name="Freeform 9" id="9"/>
            <p:cNvSpPr/>
            <p:nvPr/>
          </p:nvSpPr>
          <p:spPr>
            <a:xfrm flipH="false" flipV="false" rot="0">
              <a:off x="0" y="0"/>
              <a:ext cx="1644790" cy="188082"/>
            </a:xfrm>
            <a:custGeom>
              <a:avLst/>
              <a:gdLst/>
              <a:ahLst/>
              <a:cxnLst/>
              <a:rect r="r" b="b" t="t" l="l"/>
              <a:pathLst>
                <a:path h="188082" w="1644790">
                  <a:moveTo>
                    <a:pt x="1441590" y="0"/>
                  </a:moveTo>
                  <a:lnTo>
                    <a:pt x="0" y="0"/>
                  </a:lnTo>
                  <a:lnTo>
                    <a:pt x="203200" y="188082"/>
                  </a:lnTo>
                  <a:lnTo>
                    <a:pt x="1644790" y="188082"/>
                  </a:lnTo>
                  <a:lnTo>
                    <a:pt x="1441590" y="0"/>
                  </a:lnTo>
                  <a:close/>
                </a:path>
              </a:pathLst>
            </a:custGeom>
            <a:gradFill rotWithShape="true">
              <a:gsLst>
                <a:gs pos="0">
                  <a:srgbClr val="007CC2">
                    <a:alpha val="100000"/>
                  </a:srgbClr>
                </a:gs>
                <a:gs pos="100000">
                  <a:srgbClr val="00304B">
                    <a:alpha val="100000"/>
                  </a:srgbClr>
                </a:gs>
              </a:gsLst>
              <a:lin ang="2700000"/>
            </a:gradFill>
          </p:spPr>
        </p:sp>
        <p:sp>
          <p:nvSpPr>
            <p:cNvPr name="TextBox 10" id="10"/>
            <p:cNvSpPr txBox="true"/>
            <p:nvPr/>
          </p:nvSpPr>
          <p:spPr>
            <a:xfrm>
              <a:off x="101600" y="-38100"/>
              <a:ext cx="1441590" cy="22618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6272598" y="6381121"/>
            <a:ext cx="7672316" cy="3989127"/>
            <a:chOff x="0" y="0"/>
            <a:chExt cx="812800" cy="422605"/>
          </a:xfrm>
        </p:grpSpPr>
        <p:sp>
          <p:nvSpPr>
            <p:cNvPr name="Freeform 12" id="12"/>
            <p:cNvSpPr/>
            <p:nvPr/>
          </p:nvSpPr>
          <p:spPr>
            <a:xfrm flipH="false" flipV="false" rot="0">
              <a:off x="0" y="0"/>
              <a:ext cx="812800" cy="422606"/>
            </a:xfrm>
            <a:custGeom>
              <a:avLst/>
              <a:gdLst/>
              <a:ahLst/>
              <a:cxnLst/>
              <a:rect r="r" b="b" t="t" l="l"/>
              <a:pathLst>
                <a:path h="422606" w="812800">
                  <a:moveTo>
                    <a:pt x="406400" y="0"/>
                  </a:moveTo>
                  <a:lnTo>
                    <a:pt x="812800" y="422606"/>
                  </a:lnTo>
                  <a:lnTo>
                    <a:pt x="0" y="422606"/>
                  </a:lnTo>
                  <a:lnTo>
                    <a:pt x="406400" y="0"/>
                  </a:lnTo>
                  <a:close/>
                </a:path>
              </a:pathLst>
            </a:custGeom>
            <a:gradFill rotWithShape="true">
              <a:gsLst>
                <a:gs pos="0">
                  <a:srgbClr val="000000">
                    <a:alpha val="100000"/>
                  </a:srgbClr>
                </a:gs>
                <a:gs pos="100000">
                  <a:srgbClr val="2D2B2B">
                    <a:alpha val="100000"/>
                  </a:srgbClr>
                </a:gs>
              </a:gsLst>
              <a:lin ang="2700000"/>
            </a:gradFill>
          </p:spPr>
        </p:sp>
        <p:sp>
          <p:nvSpPr>
            <p:cNvPr name="TextBox 13" id="13"/>
            <p:cNvSpPr txBox="true"/>
            <p:nvPr/>
          </p:nvSpPr>
          <p:spPr>
            <a:xfrm>
              <a:off x="127000" y="158110"/>
              <a:ext cx="558800" cy="23431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2700000">
            <a:off x="6859306" y="5003557"/>
            <a:ext cx="948326" cy="6611733"/>
            <a:chOff x="0" y="0"/>
            <a:chExt cx="249765" cy="1741362"/>
          </a:xfrm>
        </p:grpSpPr>
        <p:sp>
          <p:nvSpPr>
            <p:cNvPr name="Freeform 15" id="15"/>
            <p:cNvSpPr/>
            <p:nvPr/>
          </p:nvSpPr>
          <p:spPr>
            <a:xfrm flipH="false" flipV="false" rot="0">
              <a:off x="0" y="0"/>
              <a:ext cx="249765" cy="1741362"/>
            </a:xfrm>
            <a:custGeom>
              <a:avLst/>
              <a:gdLst/>
              <a:ahLst/>
              <a:cxnLst/>
              <a:rect r="r" b="b" t="t" l="l"/>
              <a:pathLst>
                <a:path h="1741362" w="249765">
                  <a:moveTo>
                    <a:pt x="0" y="0"/>
                  </a:moveTo>
                  <a:lnTo>
                    <a:pt x="249765" y="0"/>
                  </a:lnTo>
                  <a:lnTo>
                    <a:pt x="249765" y="1741362"/>
                  </a:lnTo>
                  <a:lnTo>
                    <a:pt x="0" y="1741362"/>
                  </a:lnTo>
                  <a:close/>
                </a:path>
              </a:pathLst>
            </a:custGeom>
            <a:gradFill rotWithShape="true">
              <a:gsLst>
                <a:gs pos="0">
                  <a:srgbClr val="000000">
                    <a:alpha val="100000"/>
                  </a:srgbClr>
                </a:gs>
                <a:gs pos="100000">
                  <a:srgbClr val="555555">
                    <a:alpha val="100000"/>
                  </a:srgbClr>
                </a:gs>
              </a:gsLst>
              <a:lin ang="5400000"/>
            </a:gradFill>
          </p:spPr>
        </p:sp>
        <p:sp>
          <p:nvSpPr>
            <p:cNvPr name="TextBox 16" id="16"/>
            <p:cNvSpPr txBox="true"/>
            <p:nvPr/>
          </p:nvSpPr>
          <p:spPr>
            <a:xfrm>
              <a:off x="0" y="-38100"/>
              <a:ext cx="249765" cy="177946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2700000">
            <a:off x="13229822" y="-2346881"/>
            <a:ext cx="948326" cy="8542523"/>
            <a:chOff x="0" y="0"/>
            <a:chExt cx="249765" cy="2249883"/>
          </a:xfrm>
        </p:grpSpPr>
        <p:sp>
          <p:nvSpPr>
            <p:cNvPr name="Freeform 18" id="18"/>
            <p:cNvSpPr/>
            <p:nvPr/>
          </p:nvSpPr>
          <p:spPr>
            <a:xfrm flipH="false" flipV="false" rot="0">
              <a:off x="0" y="0"/>
              <a:ext cx="249765" cy="2249883"/>
            </a:xfrm>
            <a:custGeom>
              <a:avLst/>
              <a:gdLst/>
              <a:ahLst/>
              <a:cxnLst/>
              <a:rect r="r" b="b" t="t" l="l"/>
              <a:pathLst>
                <a:path h="2249883" w="249765">
                  <a:moveTo>
                    <a:pt x="0" y="0"/>
                  </a:moveTo>
                  <a:lnTo>
                    <a:pt x="249765" y="0"/>
                  </a:lnTo>
                  <a:lnTo>
                    <a:pt x="249765" y="2249883"/>
                  </a:lnTo>
                  <a:lnTo>
                    <a:pt x="0" y="2249883"/>
                  </a:lnTo>
                  <a:close/>
                </a:path>
              </a:pathLst>
            </a:custGeom>
            <a:gradFill rotWithShape="true">
              <a:gsLst>
                <a:gs pos="0">
                  <a:srgbClr val="555555">
                    <a:alpha val="100000"/>
                  </a:srgbClr>
                </a:gs>
                <a:gs pos="100000">
                  <a:srgbClr val="000000">
                    <a:alpha val="100000"/>
                  </a:srgbClr>
                </a:gs>
              </a:gsLst>
              <a:lin ang="5400000"/>
            </a:gradFill>
          </p:spPr>
        </p:sp>
        <p:sp>
          <p:nvSpPr>
            <p:cNvPr name="TextBox 19" id="19"/>
            <p:cNvSpPr txBox="true"/>
            <p:nvPr/>
          </p:nvSpPr>
          <p:spPr>
            <a:xfrm>
              <a:off x="0" y="-38100"/>
              <a:ext cx="249765" cy="228798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8700" y="1028700"/>
            <a:ext cx="488670" cy="480729"/>
          </a:xfrm>
          <a:custGeom>
            <a:avLst/>
            <a:gdLst/>
            <a:ahLst/>
            <a:cxnLst/>
            <a:rect r="r" b="b" t="t" l="l"/>
            <a:pathLst>
              <a:path h="480729" w="488670">
                <a:moveTo>
                  <a:pt x="0" y="0"/>
                </a:moveTo>
                <a:lnTo>
                  <a:pt x="488670" y="0"/>
                </a:lnTo>
                <a:lnTo>
                  <a:pt x="488670" y="480729"/>
                </a:lnTo>
                <a:lnTo>
                  <a:pt x="0" y="4807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095827" y="5569864"/>
            <a:ext cx="9407345" cy="711538"/>
            <a:chOff x="0" y="0"/>
            <a:chExt cx="4962452" cy="375342"/>
          </a:xfrm>
        </p:grpSpPr>
        <p:sp>
          <p:nvSpPr>
            <p:cNvPr name="Freeform 22" id="22"/>
            <p:cNvSpPr/>
            <p:nvPr/>
          </p:nvSpPr>
          <p:spPr>
            <a:xfrm flipH="false" flipV="false" rot="0">
              <a:off x="0" y="0"/>
              <a:ext cx="4962452" cy="375342"/>
            </a:xfrm>
            <a:custGeom>
              <a:avLst/>
              <a:gdLst/>
              <a:ahLst/>
              <a:cxnLst/>
              <a:rect r="r" b="b" t="t" l="l"/>
              <a:pathLst>
                <a:path h="375342" w="4962452">
                  <a:moveTo>
                    <a:pt x="4759252" y="0"/>
                  </a:moveTo>
                  <a:lnTo>
                    <a:pt x="0" y="0"/>
                  </a:lnTo>
                  <a:lnTo>
                    <a:pt x="0" y="375342"/>
                  </a:lnTo>
                  <a:lnTo>
                    <a:pt x="4759252" y="375342"/>
                  </a:lnTo>
                  <a:lnTo>
                    <a:pt x="4962452" y="187671"/>
                  </a:lnTo>
                  <a:lnTo>
                    <a:pt x="4759252" y="0"/>
                  </a:lnTo>
                  <a:close/>
                </a:path>
              </a:pathLst>
            </a:custGeom>
            <a:gradFill rotWithShape="true">
              <a:gsLst>
                <a:gs pos="0">
                  <a:srgbClr val="007CC2">
                    <a:alpha val="100000"/>
                  </a:srgbClr>
                </a:gs>
                <a:gs pos="100000">
                  <a:srgbClr val="00304B">
                    <a:alpha val="100000"/>
                  </a:srgbClr>
                </a:gs>
              </a:gsLst>
              <a:lin ang="2700000"/>
            </a:gradFill>
          </p:spPr>
        </p:sp>
        <p:sp>
          <p:nvSpPr>
            <p:cNvPr name="TextBox 23" id="23"/>
            <p:cNvSpPr txBox="true"/>
            <p:nvPr/>
          </p:nvSpPr>
          <p:spPr>
            <a:xfrm>
              <a:off x="0" y="-38100"/>
              <a:ext cx="4848152" cy="41344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10800000">
            <a:off x="-380393" y="6268111"/>
            <a:ext cx="8296053" cy="151110"/>
            <a:chOff x="0" y="0"/>
            <a:chExt cx="2184969" cy="39799"/>
          </a:xfrm>
        </p:grpSpPr>
        <p:sp>
          <p:nvSpPr>
            <p:cNvPr name="Freeform 25" id="25"/>
            <p:cNvSpPr/>
            <p:nvPr/>
          </p:nvSpPr>
          <p:spPr>
            <a:xfrm flipH="false" flipV="false" rot="0">
              <a:off x="0" y="0"/>
              <a:ext cx="2184969" cy="39799"/>
            </a:xfrm>
            <a:custGeom>
              <a:avLst/>
              <a:gdLst/>
              <a:ahLst/>
              <a:cxnLst/>
              <a:rect r="r" b="b" t="t" l="l"/>
              <a:pathLst>
                <a:path h="39799" w="2184969">
                  <a:moveTo>
                    <a:pt x="0" y="0"/>
                  </a:moveTo>
                  <a:lnTo>
                    <a:pt x="2184969" y="0"/>
                  </a:lnTo>
                  <a:lnTo>
                    <a:pt x="2184969" y="39799"/>
                  </a:lnTo>
                  <a:lnTo>
                    <a:pt x="0" y="39799"/>
                  </a:lnTo>
                  <a:close/>
                </a:path>
              </a:pathLst>
            </a:custGeom>
            <a:gradFill rotWithShape="true">
              <a:gsLst>
                <a:gs pos="0">
                  <a:srgbClr val="555555">
                    <a:alpha val="0"/>
                  </a:srgbClr>
                </a:gs>
                <a:gs pos="100000">
                  <a:srgbClr val="000000">
                    <a:alpha val="30000"/>
                  </a:srgbClr>
                </a:gs>
              </a:gsLst>
              <a:lin ang="5400000"/>
            </a:gradFill>
          </p:spPr>
        </p:sp>
        <p:sp>
          <p:nvSpPr>
            <p:cNvPr name="TextBox 26" id="26"/>
            <p:cNvSpPr txBox="true"/>
            <p:nvPr/>
          </p:nvSpPr>
          <p:spPr>
            <a:xfrm>
              <a:off x="0" y="-38100"/>
              <a:ext cx="2184969" cy="77899"/>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true" flipV="false" rot="0">
            <a:off x="10006353" y="3835166"/>
            <a:ext cx="8244491" cy="8223880"/>
          </a:xfrm>
          <a:custGeom>
            <a:avLst/>
            <a:gdLst/>
            <a:ahLst/>
            <a:cxnLst/>
            <a:rect r="r" b="b" t="t" l="l"/>
            <a:pathLst>
              <a:path h="8223880" w="8244491">
                <a:moveTo>
                  <a:pt x="8244491" y="0"/>
                </a:moveTo>
                <a:lnTo>
                  <a:pt x="0" y="0"/>
                </a:lnTo>
                <a:lnTo>
                  <a:pt x="0" y="8223880"/>
                </a:lnTo>
                <a:lnTo>
                  <a:pt x="8244491" y="8223880"/>
                </a:lnTo>
                <a:lnTo>
                  <a:pt x="82444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8794088" y="10287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9" id="29"/>
          <p:cNvSpPr txBox="true"/>
          <p:nvPr/>
        </p:nvSpPr>
        <p:spPr>
          <a:xfrm rot="0">
            <a:off x="1028700" y="1733881"/>
            <a:ext cx="7882110" cy="1688716"/>
          </a:xfrm>
          <a:prstGeom prst="rect">
            <a:avLst/>
          </a:prstGeom>
        </p:spPr>
        <p:txBody>
          <a:bodyPr anchor="t" rtlCol="false" tIns="0" lIns="0" bIns="0" rIns="0">
            <a:spAutoFit/>
          </a:bodyPr>
          <a:lstStyle/>
          <a:p>
            <a:pPr algn="just">
              <a:lnSpc>
                <a:spcPts val="13866"/>
              </a:lnSpc>
              <a:spcBef>
                <a:spcPct val="0"/>
              </a:spcBef>
            </a:pPr>
            <a:r>
              <a:rPr lang="en-US" b="true" sz="9904">
                <a:solidFill>
                  <a:srgbClr val="007CC2"/>
                </a:solidFill>
                <a:latin typeface="Antonio Bold"/>
                <a:ea typeface="Antonio Bold"/>
                <a:cs typeface="Antonio Bold"/>
                <a:sym typeface="Antonio Bold"/>
              </a:rPr>
              <a:t>DATA SCIENCE</a:t>
            </a:r>
          </a:p>
        </p:txBody>
      </p:sp>
      <p:sp>
        <p:nvSpPr>
          <p:cNvPr name="TextBox 30" id="30"/>
          <p:cNvSpPr txBox="true"/>
          <p:nvPr/>
        </p:nvSpPr>
        <p:spPr>
          <a:xfrm rot="0">
            <a:off x="1070086" y="3161125"/>
            <a:ext cx="5814185" cy="1542919"/>
          </a:xfrm>
          <a:prstGeom prst="rect">
            <a:avLst/>
          </a:prstGeom>
        </p:spPr>
        <p:txBody>
          <a:bodyPr anchor="t" rtlCol="false" tIns="0" lIns="0" bIns="0" rIns="0">
            <a:spAutoFit/>
          </a:bodyPr>
          <a:lstStyle/>
          <a:p>
            <a:pPr algn="just">
              <a:lnSpc>
                <a:spcPts val="12607"/>
              </a:lnSpc>
              <a:spcBef>
                <a:spcPct val="0"/>
              </a:spcBef>
            </a:pPr>
            <a:r>
              <a:rPr lang="en-US" sz="9005">
                <a:solidFill>
                  <a:srgbClr val="000000"/>
                </a:solidFill>
                <a:latin typeface="Francois One"/>
                <a:ea typeface="Francois One"/>
                <a:cs typeface="Francois One"/>
                <a:sym typeface="Francois One"/>
              </a:rPr>
              <a:t>NHẬP MÔN</a:t>
            </a:r>
          </a:p>
        </p:txBody>
      </p:sp>
      <p:sp>
        <p:nvSpPr>
          <p:cNvPr name="TextBox 31" id="31"/>
          <p:cNvSpPr txBox="true"/>
          <p:nvPr/>
        </p:nvSpPr>
        <p:spPr>
          <a:xfrm rot="0">
            <a:off x="1721554" y="1037386"/>
            <a:ext cx="2976186" cy="415732"/>
          </a:xfrm>
          <a:prstGeom prst="rect">
            <a:avLst/>
          </a:prstGeom>
        </p:spPr>
        <p:txBody>
          <a:bodyPr anchor="t" rtlCol="false" tIns="0" lIns="0" bIns="0" rIns="0">
            <a:spAutoFit/>
          </a:bodyPr>
          <a:lstStyle/>
          <a:p>
            <a:pPr algn="l">
              <a:lnSpc>
                <a:spcPts val="3434"/>
              </a:lnSpc>
              <a:spcBef>
                <a:spcPct val="0"/>
              </a:spcBef>
            </a:pPr>
            <a:r>
              <a:rPr lang="en-US" sz="2453">
                <a:solidFill>
                  <a:srgbClr val="000000"/>
                </a:solidFill>
                <a:latin typeface="Francois One"/>
                <a:ea typeface="Francois One"/>
                <a:cs typeface="Francois One"/>
                <a:sym typeface="Francois One"/>
              </a:rPr>
              <a:t>CS321</a:t>
            </a:r>
          </a:p>
        </p:txBody>
      </p:sp>
      <p:sp>
        <p:nvSpPr>
          <p:cNvPr name="TextBox 32" id="32"/>
          <p:cNvSpPr txBox="true"/>
          <p:nvPr/>
        </p:nvSpPr>
        <p:spPr>
          <a:xfrm rot="0">
            <a:off x="1070086" y="4650801"/>
            <a:ext cx="7282818" cy="588066"/>
          </a:xfrm>
          <a:prstGeom prst="rect">
            <a:avLst/>
          </a:prstGeom>
        </p:spPr>
        <p:txBody>
          <a:bodyPr anchor="t" rtlCol="false" tIns="0" lIns="0" bIns="0" rIns="0">
            <a:spAutoFit/>
          </a:bodyPr>
          <a:lstStyle/>
          <a:p>
            <a:pPr algn="l">
              <a:lnSpc>
                <a:spcPts val="4861"/>
              </a:lnSpc>
              <a:spcBef>
                <a:spcPct val="0"/>
              </a:spcBef>
            </a:pPr>
            <a:r>
              <a:rPr lang="en-US" sz="3472">
                <a:solidFill>
                  <a:srgbClr val="000000"/>
                </a:solidFill>
                <a:latin typeface="Paytone One"/>
                <a:ea typeface="Paytone One"/>
                <a:cs typeface="Paytone One"/>
                <a:sym typeface="Paytone One"/>
              </a:rPr>
              <a:t>KHOA HỌC DỮ LIỆU</a:t>
            </a:r>
          </a:p>
        </p:txBody>
      </p:sp>
      <p:sp>
        <p:nvSpPr>
          <p:cNvPr name="TextBox 33" id="33"/>
          <p:cNvSpPr txBox="true"/>
          <p:nvPr/>
        </p:nvSpPr>
        <p:spPr>
          <a:xfrm rot="0">
            <a:off x="1028700" y="7000002"/>
            <a:ext cx="5974863" cy="588668"/>
          </a:xfrm>
          <a:prstGeom prst="rect">
            <a:avLst/>
          </a:prstGeom>
        </p:spPr>
        <p:txBody>
          <a:bodyPr anchor="t" rtlCol="false" tIns="0" lIns="0" bIns="0" rIns="0">
            <a:spAutoFit/>
          </a:bodyPr>
          <a:lstStyle/>
          <a:p>
            <a:pPr algn="l">
              <a:lnSpc>
                <a:spcPts val="4828"/>
              </a:lnSpc>
              <a:spcBef>
                <a:spcPct val="0"/>
              </a:spcBef>
            </a:pPr>
            <a:r>
              <a:rPr lang="en-US" sz="3449">
                <a:solidFill>
                  <a:srgbClr val="007CC2"/>
                </a:solidFill>
                <a:latin typeface="Francois One"/>
                <a:ea typeface="Francois One"/>
                <a:cs typeface="Francois One"/>
                <a:sym typeface="Francois One"/>
              </a:rPr>
              <a:t>Dữ liệu giá nhà tại Hà Nội</a:t>
            </a:r>
          </a:p>
        </p:txBody>
      </p:sp>
      <p:sp>
        <p:nvSpPr>
          <p:cNvPr name="TextBox 34" id="34"/>
          <p:cNvSpPr txBox="true"/>
          <p:nvPr/>
        </p:nvSpPr>
        <p:spPr>
          <a:xfrm rot="0">
            <a:off x="1028700" y="8077514"/>
            <a:ext cx="4257603" cy="1180786"/>
          </a:xfrm>
          <a:prstGeom prst="rect">
            <a:avLst/>
          </a:prstGeom>
        </p:spPr>
        <p:txBody>
          <a:bodyPr anchor="t" rtlCol="false" tIns="0" lIns="0" bIns="0" rIns="0">
            <a:spAutoFit/>
          </a:bodyPr>
          <a:lstStyle/>
          <a:p>
            <a:pPr algn="l">
              <a:lnSpc>
                <a:spcPts val="3167"/>
              </a:lnSpc>
            </a:pPr>
            <a:r>
              <a:rPr lang="en-US" sz="2262">
                <a:solidFill>
                  <a:srgbClr val="000000"/>
                </a:solidFill>
                <a:latin typeface="Francois One"/>
                <a:ea typeface="Francois One"/>
                <a:cs typeface="Francois One"/>
                <a:sym typeface="Francois One"/>
              </a:rPr>
              <a:t>Presented By: </a:t>
            </a:r>
          </a:p>
          <a:p>
            <a:pPr algn="l">
              <a:lnSpc>
                <a:spcPts val="3167"/>
              </a:lnSpc>
            </a:pPr>
            <a:r>
              <a:rPr lang="en-US" sz="2262">
                <a:solidFill>
                  <a:srgbClr val="000000"/>
                </a:solidFill>
                <a:latin typeface="Francois One"/>
                <a:ea typeface="Francois One"/>
                <a:cs typeface="Francois One"/>
                <a:sym typeface="Francois One"/>
              </a:rPr>
              <a:t>A45389 - Nguyễn Khánh Linh</a:t>
            </a:r>
          </a:p>
          <a:p>
            <a:pPr algn="l">
              <a:lnSpc>
                <a:spcPts val="3167"/>
              </a:lnSpc>
              <a:spcBef>
                <a:spcPct val="0"/>
              </a:spcBef>
            </a:pPr>
            <a:r>
              <a:rPr lang="en-US" sz="2262">
                <a:solidFill>
                  <a:srgbClr val="000000"/>
                </a:solidFill>
                <a:latin typeface="Francois One"/>
                <a:ea typeface="Francois One"/>
                <a:cs typeface="Francois One"/>
                <a:sym typeface="Francois One"/>
              </a:rPr>
              <a:t>A44933 - Khương Văn Cương</a:t>
            </a:r>
          </a:p>
        </p:txBody>
      </p:sp>
      <p:sp>
        <p:nvSpPr>
          <p:cNvPr name="TextBox 35" id="35"/>
          <p:cNvSpPr txBox="true"/>
          <p:nvPr/>
        </p:nvSpPr>
        <p:spPr>
          <a:xfrm rot="0">
            <a:off x="996066" y="5675336"/>
            <a:ext cx="6597223" cy="494100"/>
          </a:xfrm>
          <a:prstGeom prst="rect">
            <a:avLst/>
          </a:prstGeom>
        </p:spPr>
        <p:txBody>
          <a:bodyPr anchor="t" rtlCol="false" tIns="0" lIns="0" bIns="0" rIns="0">
            <a:spAutoFit/>
          </a:bodyPr>
          <a:lstStyle/>
          <a:p>
            <a:pPr algn="l">
              <a:lnSpc>
                <a:spcPts val="3986"/>
              </a:lnSpc>
            </a:pPr>
            <a:r>
              <a:rPr lang="en-US" sz="3189" spc="1712">
                <a:solidFill>
                  <a:srgbClr val="FFFFFF"/>
                </a:solidFill>
                <a:latin typeface="Francois One"/>
                <a:ea typeface="Francois One"/>
                <a:cs typeface="Francois One"/>
                <a:sym typeface="Francois One"/>
              </a:rPr>
              <a:t>PRESENTATION </a:t>
            </a:r>
          </a:p>
        </p:txBody>
      </p:sp>
      <p:sp>
        <p:nvSpPr>
          <p:cNvPr name="Freeform 36" id="36"/>
          <p:cNvSpPr/>
          <p:nvPr/>
        </p:nvSpPr>
        <p:spPr>
          <a:xfrm flipH="false" flipV="false" rot="0">
            <a:off x="9072562" y="1028700"/>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9354675" y="10287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8" id="38"/>
          <p:cNvSpPr/>
          <p:nvPr/>
        </p:nvSpPr>
        <p:spPr>
          <a:xfrm flipH="false" flipV="false" rot="0">
            <a:off x="8794088" y="12375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9" id="39"/>
          <p:cNvSpPr/>
          <p:nvPr/>
        </p:nvSpPr>
        <p:spPr>
          <a:xfrm flipH="false" flipV="false" rot="0">
            <a:off x="9072562" y="123755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0" id="40"/>
          <p:cNvSpPr/>
          <p:nvPr/>
        </p:nvSpPr>
        <p:spPr>
          <a:xfrm flipH="false" flipV="false" rot="0">
            <a:off x="9354675" y="12375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9858857" y="8424796"/>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0">
            <a:off x="10137331" y="8424796"/>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10419444" y="8424796"/>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9858857" y="863365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10137331" y="8633652"/>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0">
            <a:off x="10419444" y="863365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264824" y="4662378"/>
            <a:ext cx="5009041" cy="1413147"/>
            <a:chOff x="0" y="0"/>
            <a:chExt cx="2160789" cy="609600"/>
          </a:xfrm>
        </p:grpSpPr>
        <p:sp>
          <p:nvSpPr>
            <p:cNvPr name="Freeform 3" id="3"/>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gradFill rotWithShape="true">
              <a:gsLst>
                <a:gs pos="0">
                  <a:srgbClr val="007CC2">
                    <a:alpha val="100000"/>
                  </a:srgbClr>
                </a:gs>
                <a:gs pos="100000">
                  <a:srgbClr val="00304B">
                    <a:alpha val="100000"/>
                  </a:srgbClr>
                </a:gs>
              </a:gsLst>
              <a:lin ang="5400000"/>
            </a:gradFill>
          </p:spPr>
        </p:sp>
        <p:sp>
          <p:nvSpPr>
            <p:cNvPr name="TextBox 4" id="4"/>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09131" y="4662378"/>
            <a:ext cx="5009041" cy="1413147"/>
            <a:chOff x="0" y="0"/>
            <a:chExt cx="2160789" cy="609600"/>
          </a:xfrm>
        </p:grpSpPr>
        <p:sp>
          <p:nvSpPr>
            <p:cNvPr name="Freeform 6" id="6"/>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solidFill>
              <a:srgbClr val="003D60"/>
            </a:solidFill>
          </p:spPr>
        </p:sp>
        <p:sp>
          <p:nvSpPr>
            <p:cNvPr name="TextBox 7" id="7"/>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612424" y="4662378"/>
            <a:ext cx="5009041" cy="1413147"/>
            <a:chOff x="0" y="0"/>
            <a:chExt cx="2160789" cy="609600"/>
          </a:xfrm>
        </p:grpSpPr>
        <p:sp>
          <p:nvSpPr>
            <p:cNvPr name="Freeform 9" id="9"/>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gradFill rotWithShape="true">
              <a:gsLst>
                <a:gs pos="0">
                  <a:srgbClr val="007CC2">
                    <a:alpha val="100000"/>
                  </a:srgbClr>
                </a:gs>
                <a:gs pos="100000">
                  <a:srgbClr val="00304B">
                    <a:alpha val="100000"/>
                  </a:srgbClr>
                </a:gs>
              </a:gsLst>
              <a:lin ang="5400000"/>
            </a:gradFill>
          </p:spPr>
        </p:sp>
        <p:sp>
          <p:nvSpPr>
            <p:cNvPr name="TextBox 10" id="10"/>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66535" y="2667705"/>
            <a:ext cx="5095334" cy="1747023"/>
            <a:chOff x="0" y="0"/>
            <a:chExt cx="1777948" cy="609600"/>
          </a:xfrm>
        </p:grpSpPr>
        <p:sp>
          <p:nvSpPr>
            <p:cNvPr name="Freeform 12" id="12"/>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2"/>
              <a:stretch>
                <a:fillRect l="0" t="-45426" r="0" b="-2717"/>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3" id="13"/>
          <p:cNvGrpSpPr/>
          <p:nvPr/>
        </p:nvGrpSpPr>
        <p:grpSpPr>
          <a:xfrm rot="0">
            <a:off x="6320269" y="2698202"/>
            <a:ext cx="5095334" cy="1747023"/>
            <a:chOff x="0" y="0"/>
            <a:chExt cx="1777948" cy="609600"/>
          </a:xfrm>
        </p:grpSpPr>
        <p:sp>
          <p:nvSpPr>
            <p:cNvPr name="Freeform 14" id="14"/>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3"/>
              <a:stretch>
                <a:fillRect l="0" t="-42834" r="0" b="-148823"/>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5" id="15"/>
          <p:cNvGrpSpPr/>
          <p:nvPr/>
        </p:nvGrpSpPr>
        <p:grpSpPr>
          <a:xfrm rot="0">
            <a:off x="11024665" y="2698202"/>
            <a:ext cx="5095334" cy="1747023"/>
            <a:chOff x="0" y="0"/>
            <a:chExt cx="1777948" cy="609600"/>
          </a:xfrm>
        </p:grpSpPr>
        <p:sp>
          <p:nvSpPr>
            <p:cNvPr name="Freeform 16" id="16"/>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4"/>
              <a:stretch>
                <a:fillRect l="0" t="-32055" r="0" b="-32055"/>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7" id="17"/>
          <p:cNvGrpSpPr/>
          <p:nvPr/>
        </p:nvGrpSpPr>
        <p:grpSpPr>
          <a:xfrm rot="-1094283">
            <a:off x="16482663" y="-1444180"/>
            <a:ext cx="3698941" cy="11688195"/>
            <a:chOff x="0" y="0"/>
            <a:chExt cx="974207" cy="3078372"/>
          </a:xfrm>
        </p:grpSpPr>
        <p:sp>
          <p:nvSpPr>
            <p:cNvPr name="Freeform 18" id="18"/>
            <p:cNvSpPr/>
            <p:nvPr/>
          </p:nvSpPr>
          <p:spPr>
            <a:xfrm flipH="false" flipV="false" rot="0">
              <a:off x="0" y="0"/>
              <a:ext cx="974207" cy="3078372"/>
            </a:xfrm>
            <a:custGeom>
              <a:avLst/>
              <a:gdLst/>
              <a:ahLst/>
              <a:cxnLst/>
              <a:rect r="r" b="b" t="t" l="l"/>
              <a:pathLst>
                <a:path h="3078372" w="974207">
                  <a:moveTo>
                    <a:pt x="0" y="0"/>
                  </a:moveTo>
                  <a:lnTo>
                    <a:pt x="974207" y="0"/>
                  </a:lnTo>
                  <a:lnTo>
                    <a:pt x="974207" y="3078372"/>
                  </a:lnTo>
                  <a:lnTo>
                    <a:pt x="0" y="3078372"/>
                  </a:lnTo>
                  <a:close/>
                </a:path>
              </a:pathLst>
            </a:custGeom>
            <a:gradFill rotWithShape="true">
              <a:gsLst>
                <a:gs pos="0">
                  <a:srgbClr val="007CC2">
                    <a:alpha val="100000"/>
                  </a:srgbClr>
                </a:gs>
                <a:gs pos="100000">
                  <a:srgbClr val="00304B">
                    <a:alpha val="100000"/>
                  </a:srgbClr>
                </a:gs>
              </a:gsLst>
              <a:lin ang="2700000"/>
            </a:gradFill>
          </p:spPr>
        </p:sp>
        <p:sp>
          <p:nvSpPr>
            <p:cNvPr name="TextBox 19" id="19"/>
            <p:cNvSpPr txBox="true"/>
            <p:nvPr/>
          </p:nvSpPr>
          <p:spPr>
            <a:xfrm>
              <a:off x="0" y="-38100"/>
              <a:ext cx="974207" cy="311647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94283">
            <a:off x="-1391172" y="-277041"/>
            <a:ext cx="3710436" cy="12705131"/>
            <a:chOff x="0" y="0"/>
            <a:chExt cx="977234" cy="3346207"/>
          </a:xfrm>
        </p:grpSpPr>
        <p:sp>
          <p:nvSpPr>
            <p:cNvPr name="Freeform 21" id="21"/>
            <p:cNvSpPr/>
            <p:nvPr/>
          </p:nvSpPr>
          <p:spPr>
            <a:xfrm flipH="false" flipV="false" rot="0">
              <a:off x="0" y="0"/>
              <a:ext cx="977234" cy="3346207"/>
            </a:xfrm>
            <a:custGeom>
              <a:avLst/>
              <a:gdLst/>
              <a:ahLst/>
              <a:cxnLst/>
              <a:rect r="r" b="b" t="t" l="l"/>
              <a:pathLst>
                <a:path h="3346207" w="977234">
                  <a:moveTo>
                    <a:pt x="0" y="0"/>
                  </a:moveTo>
                  <a:lnTo>
                    <a:pt x="977234" y="0"/>
                  </a:lnTo>
                  <a:lnTo>
                    <a:pt x="977234" y="3346207"/>
                  </a:lnTo>
                  <a:lnTo>
                    <a:pt x="0" y="3346207"/>
                  </a:lnTo>
                  <a:close/>
                </a:path>
              </a:pathLst>
            </a:custGeom>
            <a:gradFill rotWithShape="true">
              <a:gsLst>
                <a:gs pos="0">
                  <a:srgbClr val="007CC2">
                    <a:alpha val="100000"/>
                  </a:srgbClr>
                </a:gs>
                <a:gs pos="100000">
                  <a:srgbClr val="00304B">
                    <a:alpha val="100000"/>
                  </a:srgbClr>
                </a:gs>
              </a:gsLst>
              <a:lin ang="2700000"/>
            </a:gradFill>
          </p:spPr>
        </p:sp>
        <p:sp>
          <p:nvSpPr>
            <p:cNvPr name="TextBox 22" id="22"/>
            <p:cNvSpPr txBox="true"/>
            <p:nvPr/>
          </p:nvSpPr>
          <p:spPr>
            <a:xfrm>
              <a:off x="0" y="-38100"/>
              <a:ext cx="977234" cy="338430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84501" y="9606556"/>
            <a:ext cx="21057001" cy="1078796"/>
            <a:chOff x="0" y="0"/>
            <a:chExt cx="5545877" cy="284127"/>
          </a:xfrm>
        </p:grpSpPr>
        <p:sp>
          <p:nvSpPr>
            <p:cNvPr name="Freeform 24" id="24"/>
            <p:cNvSpPr/>
            <p:nvPr/>
          </p:nvSpPr>
          <p:spPr>
            <a:xfrm flipH="false" flipV="false" rot="0">
              <a:off x="0" y="0"/>
              <a:ext cx="5545877" cy="284127"/>
            </a:xfrm>
            <a:custGeom>
              <a:avLst/>
              <a:gdLst/>
              <a:ahLst/>
              <a:cxnLst/>
              <a:rect r="r" b="b" t="t" l="l"/>
              <a:pathLst>
                <a:path h="284127" w="5545877">
                  <a:moveTo>
                    <a:pt x="0" y="0"/>
                  </a:moveTo>
                  <a:lnTo>
                    <a:pt x="5545877" y="0"/>
                  </a:lnTo>
                  <a:lnTo>
                    <a:pt x="5545877" y="284127"/>
                  </a:lnTo>
                  <a:lnTo>
                    <a:pt x="0" y="284127"/>
                  </a:lnTo>
                  <a:close/>
                </a:path>
              </a:pathLst>
            </a:custGeom>
            <a:solidFill>
              <a:srgbClr val="003D60"/>
            </a:solidFill>
          </p:spPr>
        </p:sp>
        <p:sp>
          <p:nvSpPr>
            <p:cNvPr name="TextBox 25" id="25"/>
            <p:cNvSpPr txBox="true"/>
            <p:nvPr/>
          </p:nvSpPr>
          <p:spPr>
            <a:xfrm>
              <a:off x="0" y="-38100"/>
              <a:ext cx="5545877" cy="32222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666535" y="118066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945010" y="118066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2227122" y="1180669"/>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666535" y="138952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945010" y="138952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2227122" y="1389525"/>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6414710" y="874356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6693185" y="874356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6975297" y="8743560"/>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6414710" y="895241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6693185" y="895241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6975297" y="8952417"/>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2509235" y="829380"/>
            <a:ext cx="12877437" cy="904875"/>
          </a:xfrm>
          <a:prstGeom prst="rect">
            <a:avLst/>
          </a:prstGeom>
        </p:spPr>
        <p:txBody>
          <a:bodyPr anchor="t" rtlCol="false" tIns="0" lIns="0" bIns="0" rIns="0">
            <a:spAutoFit/>
          </a:bodyPr>
          <a:lstStyle/>
          <a:p>
            <a:pPr algn="ctr">
              <a:lnSpc>
                <a:spcPts val="7198"/>
              </a:lnSpc>
            </a:pPr>
            <a:r>
              <a:rPr lang="en-US" sz="5998" spc="-215">
                <a:solidFill>
                  <a:srgbClr val="007CC2"/>
                </a:solidFill>
                <a:latin typeface="Sigmar One"/>
                <a:ea typeface="Sigmar One"/>
                <a:cs typeface="Sigmar One"/>
                <a:sym typeface="Sigmar One"/>
              </a:rPr>
              <a:t>Công nghệ, công cụ sử dụng </a:t>
            </a:r>
          </a:p>
        </p:txBody>
      </p:sp>
      <p:sp>
        <p:nvSpPr>
          <p:cNvPr name="TextBox 39" id="39"/>
          <p:cNvSpPr txBox="true"/>
          <p:nvPr/>
        </p:nvSpPr>
        <p:spPr>
          <a:xfrm rot="0">
            <a:off x="2783771" y="5010058"/>
            <a:ext cx="3953910" cy="657225"/>
          </a:xfrm>
          <a:prstGeom prst="rect">
            <a:avLst/>
          </a:prstGeom>
        </p:spPr>
        <p:txBody>
          <a:bodyPr anchor="t" rtlCol="false" tIns="0" lIns="0" bIns="0" rIns="0">
            <a:spAutoFit/>
          </a:bodyPr>
          <a:lstStyle/>
          <a:p>
            <a:pPr algn="ctr">
              <a:lnSpc>
                <a:spcPts val="5101"/>
              </a:lnSpc>
            </a:pPr>
            <a:r>
              <a:rPr lang="en-US" sz="4250">
                <a:solidFill>
                  <a:srgbClr val="FFFFFF"/>
                </a:solidFill>
                <a:latin typeface="Francois One"/>
                <a:ea typeface="Francois One"/>
                <a:cs typeface="Francois One"/>
                <a:sym typeface="Francois One"/>
              </a:rPr>
              <a:t>Thư viện Numpy </a:t>
            </a:r>
          </a:p>
        </p:txBody>
      </p:sp>
      <p:sp>
        <p:nvSpPr>
          <p:cNvPr name="TextBox 40" id="40"/>
          <p:cNvSpPr txBox="true"/>
          <p:nvPr/>
        </p:nvSpPr>
        <p:spPr>
          <a:xfrm rot="0">
            <a:off x="12491213" y="6282416"/>
            <a:ext cx="3993116" cy="2324127"/>
          </a:xfrm>
          <a:prstGeom prst="rect">
            <a:avLst/>
          </a:prstGeom>
        </p:spPr>
        <p:txBody>
          <a:bodyPr anchor="t" rtlCol="false" tIns="0" lIns="0" bIns="0" rIns="0">
            <a:spAutoFit/>
          </a:bodyPr>
          <a:lstStyle/>
          <a:p>
            <a:pPr algn="ctr">
              <a:lnSpc>
                <a:spcPts val="3148"/>
              </a:lnSpc>
              <a:spcBef>
                <a:spcPct val="0"/>
              </a:spcBef>
            </a:pPr>
            <a:r>
              <a:rPr lang="en-US" sz="2248">
                <a:solidFill>
                  <a:srgbClr val="003D60"/>
                </a:solidFill>
                <a:latin typeface="Francois One"/>
                <a:ea typeface="Francois One"/>
                <a:cs typeface="Francois One"/>
                <a:sym typeface="Francois One"/>
              </a:rPr>
              <a:t>Seaborn là thư viện Python được xây dựng trên matplotlib, giúp tạo ra các biểu đồ thống kê trực quan đẹp mắt và dễ hiểu. Nó cung cấp các công cụ mạnh mẽ để phân tích dữ liệu.  </a:t>
            </a:r>
          </a:p>
        </p:txBody>
      </p:sp>
      <p:sp>
        <p:nvSpPr>
          <p:cNvPr name="TextBox 41" id="41"/>
          <p:cNvSpPr txBox="true"/>
          <p:nvPr/>
        </p:nvSpPr>
        <p:spPr>
          <a:xfrm rot="0">
            <a:off x="7948071" y="6291941"/>
            <a:ext cx="3664353" cy="2422552"/>
          </a:xfrm>
          <a:prstGeom prst="rect">
            <a:avLst/>
          </a:prstGeom>
        </p:spPr>
        <p:txBody>
          <a:bodyPr anchor="t" rtlCol="false" tIns="0" lIns="0" bIns="0" rIns="0">
            <a:spAutoFit/>
          </a:bodyPr>
          <a:lstStyle/>
          <a:p>
            <a:pPr algn="ctr">
              <a:lnSpc>
                <a:spcPts val="2448"/>
              </a:lnSpc>
              <a:spcBef>
                <a:spcPct val="0"/>
              </a:spcBef>
            </a:pPr>
            <a:r>
              <a:rPr lang="en-US" sz="1748">
                <a:solidFill>
                  <a:srgbClr val="003D60"/>
                </a:solidFill>
                <a:latin typeface="Francois One"/>
                <a:ea typeface="Francois One"/>
                <a:cs typeface="Francois One"/>
                <a:sym typeface="Francois One"/>
              </a:rPr>
              <a:t>Matplotlib là thư viện cho phép tạo ra các hình, hỗ trợ vẽ các biểu đồ đơn giản hoặc phức tạp và có khả năng tùy chỉnh cao. Thư viện này rất phổ biến trong khoa học dữ liệu và học máy, giúp chuyển các dữ liệu phức tạp thành đồ họa dễ hiểu, hữu ích cho việc phân tích và trình bày kết quả. </a:t>
            </a:r>
          </a:p>
        </p:txBody>
      </p:sp>
      <p:sp>
        <p:nvSpPr>
          <p:cNvPr name="TextBox 42" id="42"/>
          <p:cNvSpPr txBox="true"/>
          <p:nvPr/>
        </p:nvSpPr>
        <p:spPr>
          <a:xfrm rot="0">
            <a:off x="3185016" y="6291941"/>
            <a:ext cx="3724115" cy="2727352"/>
          </a:xfrm>
          <a:prstGeom prst="rect">
            <a:avLst/>
          </a:prstGeom>
        </p:spPr>
        <p:txBody>
          <a:bodyPr anchor="t" rtlCol="false" tIns="0" lIns="0" bIns="0" rIns="0">
            <a:spAutoFit/>
          </a:bodyPr>
          <a:lstStyle/>
          <a:p>
            <a:pPr algn="ctr">
              <a:lnSpc>
                <a:spcPts val="2448"/>
              </a:lnSpc>
              <a:spcBef>
                <a:spcPct val="0"/>
              </a:spcBef>
            </a:pPr>
            <a:r>
              <a:rPr lang="en-US" sz="1748">
                <a:solidFill>
                  <a:srgbClr val="003D60"/>
                </a:solidFill>
                <a:latin typeface="Francois One"/>
                <a:ea typeface="Francois One"/>
                <a:cs typeface="Francois One"/>
                <a:sym typeface="Francois One"/>
              </a:rPr>
              <a:t>Numpy là thư viện toán học mạnh mẽ của Python, được thiết kế để làm việc hiệu quả với ma trận và mảng. Nó cung cấp các hàm toán học tối ưu, giúp xử lý dữ liệu số lớn nhanh chóng và tiết kiệm tài nguyên hơn. NumPy đặc biệt hữu ích khi làm việc với các phép toán ma trận phức tạp, giúp tăng hiệu suất xử lý dữ liệu đáng kể. </a:t>
            </a:r>
          </a:p>
        </p:txBody>
      </p:sp>
      <p:sp>
        <p:nvSpPr>
          <p:cNvPr name="TextBox 43" id="43"/>
          <p:cNvSpPr txBox="true"/>
          <p:nvPr/>
        </p:nvSpPr>
        <p:spPr>
          <a:xfrm rot="0">
            <a:off x="7273866" y="5029108"/>
            <a:ext cx="4486712" cy="600075"/>
          </a:xfrm>
          <a:prstGeom prst="rect">
            <a:avLst/>
          </a:prstGeom>
        </p:spPr>
        <p:txBody>
          <a:bodyPr anchor="t" rtlCol="false" tIns="0" lIns="0" bIns="0" rIns="0">
            <a:spAutoFit/>
          </a:bodyPr>
          <a:lstStyle/>
          <a:p>
            <a:pPr algn="ctr">
              <a:lnSpc>
                <a:spcPts val="4861"/>
              </a:lnSpc>
            </a:pPr>
            <a:r>
              <a:rPr lang="en-US" sz="4050">
                <a:solidFill>
                  <a:srgbClr val="FFFFFF"/>
                </a:solidFill>
                <a:latin typeface="Francois One"/>
                <a:ea typeface="Francois One"/>
                <a:cs typeface="Francois One"/>
                <a:sym typeface="Francois One"/>
              </a:rPr>
              <a:t>Thư viện matplotlib </a:t>
            </a:r>
          </a:p>
        </p:txBody>
      </p:sp>
      <p:sp>
        <p:nvSpPr>
          <p:cNvPr name="TextBox 44" id="44"/>
          <p:cNvSpPr txBox="true"/>
          <p:nvPr/>
        </p:nvSpPr>
        <p:spPr>
          <a:xfrm rot="0">
            <a:off x="12089355" y="5010058"/>
            <a:ext cx="4055179" cy="657225"/>
          </a:xfrm>
          <a:prstGeom prst="rect">
            <a:avLst/>
          </a:prstGeom>
        </p:spPr>
        <p:txBody>
          <a:bodyPr anchor="t" rtlCol="false" tIns="0" lIns="0" bIns="0" rIns="0">
            <a:spAutoFit/>
          </a:bodyPr>
          <a:lstStyle/>
          <a:p>
            <a:pPr algn="ctr">
              <a:lnSpc>
                <a:spcPts val="5101"/>
              </a:lnSpc>
            </a:pPr>
            <a:r>
              <a:rPr lang="en-US" sz="4250">
                <a:solidFill>
                  <a:srgbClr val="FFFFFF"/>
                </a:solidFill>
                <a:latin typeface="Francois One"/>
                <a:ea typeface="Francois One"/>
                <a:cs typeface="Francois One"/>
                <a:sym typeface="Francois One"/>
              </a:rPr>
              <a:t>Thư viện Seaborn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520882" y="-2493644"/>
            <a:ext cx="4623118" cy="7026277"/>
            <a:chOff x="0" y="0"/>
            <a:chExt cx="812800" cy="1235304"/>
          </a:xfrm>
        </p:grpSpPr>
        <p:sp>
          <p:nvSpPr>
            <p:cNvPr name="Freeform 3" id="3"/>
            <p:cNvSpPr/>
            <p:nvPr/>
          </p:nvSpPr>
          <p:spPr>
            <a:xfrm flipH="false" flipV="false" rot="0">
              <a:off x="0" y="0"/>
              <a:ext cx="812800" cy="1235304"/>
            </a:xfrm>
            <a:custGeom>
              <a:avLst/>
              <a:gdLst/>
              <a:ahLst/>
              <a:cxnLst/>
              <a:rect r="r" b="b" t="t" l="l"/>
              <a:pathLst>
                <a:path h="1235304" w="812800">
                  <a:moveTo>
                    <a:pt x="406400" y="1235304"/>
                  </a:moveTo>
                  <a:lnTo>
                    <a:pt x="812800" y="0"/>
                  </a:lnTo>
                  <a:lnTo>
                    <a:pt x="0" y="0"/>
                  </a:lnTo>
                  <a:lnTo>
                    <a:pt x="406400" y="1235304"/>
                  </a:lnTo>
                  <a:close/>
                </a:path>
              </a:pathLst>
            </a:custGeom>
            <a:gradFill rotWithShape="true">
              <a:gsLst>
                <a:gs pos="0">
                  <a:srgbClr val="000000">
                    <a:alpha val="100000"/>
                  </a:srgbClr>
                </a:gs>
                <a:gs pos="100000">
                  <a:srgbClr val="555555">
                    <a:alpha val="100000"/>
                  </a:srgbClr>
                </a:gs>
              </a:gsLst>
              <a:lin ang="5400000"/>
            </a:gradFill>
          </p:spPr>
        </p:sp>
        <p:sp>
          <p:nvSpPr>
            <p:cNvPr name="TextBox 4" id="4"/>
            <p:cNvSpPr txBox="true"/>
            <p:nvPr/>
          </p:nvSpPr>
          <p:spPr>
            <a:xfrm>
              <a:off x="127000" y="50136"/>
              <a:ext cx="558800" cy="611634"/>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796444" y="-292748"/>
            <a:ext cx="14516100" cy="10935718"/>
            <a:chOff x="0" y="0"/>
            <a:chExt cx="809185" cy="609600"/>
          </a:xfrm>
        </p:grpSpPr>
        <p:sp>
          <p:nvSpPr>
            <p:cNvPr name="Freeform 6" id="6"/>
            <p:cNvSpPr/>
            <p:nvPr/>
          </p:nvSpPr>
          <p:spPr>
            <a:xfrm flipH="false" flipV="false" rot="0">
              <a:off x="0" y="0"/>
              <a:ext cx="809185" cy="609600"/>
            </a:xfrm>
            <a:custGeom>
              <a:avLst/>
              <a:gdLst/>
              <a:ahLst/>
              <a:cxnLst/>
              <a:rect r="r" b="b" t="t" l="l"/>
              <a:pathLst>
                <a:path h="609600" w="809185">
                  <a:moveTo>
                    <a:pt x="203200" y="0"/>
                  </a:moveTo>
                  <a:lnTo>
                    <a:pt x="809185" y="0"/>
                  </a:lnTo>
                  <a:lnTo>
                    <a:pt x="605985" y="609600"/>
                  </a:lnTo>
                  <a:lnTo>
                    <a:pt x="0" y="609600"/>
                  </a:lnTo>
                  <a:lnTo>
                    <a:pt x="203200" y="0"/>
                  </a:lnTo>
                  <a:close/>
                </a:path>
              </a:pathLst>
            </a:custGeom>
            <a:blipFill>
              <a:blip r:embed="rId2"/>
              <a:stretch>
                <a:fillRect l="-6536" t="0" r="-6536" b="0"/>
              </a:stretch>
            </a:blipFill>
            <a:ln w="228600" cap="sq">
              <a:gradFill>
                <a:gsLst>
                  <a:gs pos="0">
                    <a:srgbClr val="007CC2">
                      <a:alpha val="100000"/>
                    </a:srgbClr>
                  </a:gs>
                  <a:gs pos="100000">
                    <a:srgbClr val="00304B">
                      <a:alpha val="100000"/>
                    </a:srgbClr>
                  </a:gs>
                </a:gsLst>
                <a:lin ang="5400000"/>
              </a:gradFill>
              <a:prstDash val="solid"/>
              <a:miter/>
            </a:ln>
          </p:spPr>
        </p:sp>
      </p:grpSp>
      <p:grpSp>
        <p:nvGrpSpPr>
          <p:cNvPr name="Group 7" id="7"/>
          <p:cNvGrpSpPr/>
          <p:nvPr/>
        </p:nvGrpSpPr>
        <p:grpSpPr>
          <a:xfrm rot="0">
            <a:off x="1281826" y="2578292"/>
            <a:ext cx="6995160" cy="5246370"/>
            <a:chOff x="0" y="0"/>
            <a:chExt cx="812800" cy="609600"/>
          </a:xfrm>
        </p:grpSpPr>
        <p:sp>
          <p:nvSpPr>
            <p:cNvPr name="Freeform 8" id="8"/>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3"/>
              <a:stretch>
                <a:fillRect l="-6250" t="0" r="-6250" b="0"/>
              </a:stretch>
            </a:blipFill>
            <a:ln w="200025" cap="sq">
              <a:gradFill>
                <a:gsLst>
                  <a:gs pos="0">
                    <a:srgbClr val="007CC2">
                      <a:alpha val="100000"/>
                    </a:srgbClr>
                  </a:gs>
                  <a:gs pos="100000">
                    <a:srgbClr val="00304B">
                      <a:alpha val="100000"/>
                    </a:srgbClr>
                  </a:gs>
                </a:gsLst>
                <a:lin ang="5400000"/>
              </a:gradFill>
              <a:prstDash val="solid"/>
              <a:miter/>
            </a:ln>
          </p:spPr>
        </p:sp>
      </p:grpSp>
      <p:grpSp>
        <p:nvGrpSpPr>
          <p:cNvPr name="Group 9" id="9"/>
          <p:cNvGrpSpPr/>
          <p:nvPr/>
        </p:nvGrpSpPr>
        <p:grpSpPr>
          <a:xfrm rot="0">
            <a:off x="4105406" y="8912721"/>
            <a:ext cx="17918653" cy="2219742"/>
            <a:chOff x="0" y="0"/>
            <a:chExt cx="4719316" cy="584623"/>
          </a:xfrm>
        </p:grpSpPr>
        <p:sp>
          <p:nvSpPr>
            <p:cNvPr name="Freeform 10" id="10"/>
            <p:cNvSpPr/>
            <p:nvPr/>
          </p:nvSpPr>
          <p:spPr>
            <a:xfrm flipH="false" flipV="false" rot="0">
              <a:off x="0" y="0"/>
              <a:ext cx="4719316" cy="584623"/>
            </a:xfrm>
            <a:custGeom>
              <a:avLst/>
              <a:gdLst/>
              <a:ahLst/>
              <a:cxnLst/>
              <a:rect r="r" b="b" t="t" l="l"/>
              <a:pathLst>
                <a:path h="584623" w="4719316">
                  <a:moveTo>
                    <a:pt x="203200" y="0"/>
                  </a:moveTo>
                  <a:lnTo>
                    <a:pt x="4719316" y="0"/>
                  </a:lnTo>
                  <a:lnTo>
                    <a:pt x="4516116" y="584623"/>
                  </a:lnTo>
                  <a:lnTo>
                    <a:pt x="0" y="584623"/>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11" id="11"/>
            <p:cNvSpPr txBox="true"/>
            <p:nvPr/>
          </p:nvSpPr>
          <p:spPr>
            <a:xfrm>
              <a:off x="101600" y="-38100"/>
              <a:ext cx="4516116" cy="62272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184763" y="4852045"/>
            <a:ext cx="3203209" cy="1219507"/>
            <a:chOff x="0" y="0"/>
            <a:chExt cx="1601201" cy="609600"/>
          </a:xfrm>
        </p:grpSpPr>
        <p:sp>
          <p:nvSpPr>
            <p:cNvPr name="Freeform 13" id="13"/>
            <p:cNvSpPr/>
            <p:nvPr/>
          </p:nvSpPr>
          <p:spPr>
            <a:xfrm flipH="false" flipV="false" rot="0">
              <a:off x="0" y="0"/>
              <a:ext cx="1601201" cy="609600"/>
            </a:xfrm>
            <a:custGeom>
              <a:avLst/>
              <a:gdLst/>
              <a:ahLst/>
              <a:cxnLst/>
              <a:rect r="r" b="b" t="t" l="l"/>
              <a:pathLst>
                <a:path h="609600" w="1601201">
                  <a:moveTo>
                    <a:pt x="1398001" y="0"/>
                  </a:moveTo>
                  <a:lnTo>
                    <a:pt x="0" y="0"/>
                  </a:lnTo>
                  <a:lnTo>
                    <a:pt x="203200" y="609600"/>
                  </a:lnTo>
                  <a:lnTo>
                    <a:pt x="1601201" y="609600"/>
                  </a:lnTo>
                  <a:lnTo>
                    <a:pt x="1398001" y="0"/>
                  </a:lnTo>
                  <a:close/>
                </a:path>
              </a:pathLst>
            </a:custGeom>
            <a:gradFill rotWithShape="true">
              <a:gsLst>
                <a:gs pos="0">
                  <a:srgbClr val="007CC2">
                    <a:alpha val="100000"/>
                  </a:srgbClr>
                </a:gs>
                <a:gs pos="100000">
                  <a:srgbClr val="00304B">
                    <a:alpha val="100000"/>
                  </a:srgbClr>
                </a:gs>
              </a:gsLst>
              <a:lin ang="5400000"/>
            </a:gradFill>
          </p:spPr>
        </p:sp>
        <p:sp>
          <p:nvSpPr>
            <p:cNvPr name="TextBox 14" id="14"/>
            <p:cNvSpPr txBox="true"/>
            <p:nvPr/>
          </p:nvSpPr>
          <p:spPr>
            <a:xfrm>
              <a:off x="101600" y="-38100"/>
              <a:ext cx="1398001" cy="6477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154730" y="4852045"/>
            <a:ext cx="3203209" cy="1219507"/>
            <a:chOff x="0" y="0"/>
            <a:chExt cx="1601201" cy="609600"/>
          </a:xfrm>
        </p:grpSpPr>
        <p:sp>
          <p:nvSpPr>
            <p:cNvPr name="Freeform 16" id="16"/>
            <p:cNvSpPr/>
            <p:nvPr/>
          </p:nvSpPr>
          <p:spPr>
            <a:xfrm flipH="false" flipV="false" rot="0">
              <a:off x="0" y="0"/>
              <a:ext cx="1601201" cy="609600"/>
            </a:xfrm>
            <a:custGeom>
              <a:avLst/>
              <a:gdLst/>
              <a:ahLst/>
              <a:cxnLst/>
              <a:rect r="r" b="b" t="t" l="l"/>
              <a:pathLst>
                <a:path h="609600" w="1601201">
                  <a:moveTo>
                    <a:pt x="1398001" y="0"/>
                  </a:moveTo>
                  <a:lnTo>
                    <a:pt x="0" y="0"/>
                  </a:lnTo>
                  <a:lnTo>
                    <a:pt x="203200" y="609600"/>
                  </a:lnTo>
                  <a:lnTo>
                    <a:pt x="1601201" y="609600"/>
                  </a:lnTo>
                  <a:lnTo>
                    <a:pt x="1398001" y="0"/>
                  </a:lnTo>
                  <a:close/>
                </a:path>
              </a:pathLst>
            </a:custGeom>
            <a:solidFill>
              <a:srgbClr val="003D60"/>
            </a:solidFill>
          </p:spPr>
        </p:sp>
        <p:sp>
          <p:nvSpPr>
            <p:cNvPr name="TextBox 17" id="17"/>
            <p:cNvSpPr txBox="true"/>
            <p:nvPr/>
          </p:nvSpPr>
          <p:spPr>
            <a:xfrm>
              <a:off x="101600" y="-38100"/>
              <a:ext cx="1398001" cy="6477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162418" y="4852045"/>
            <a:ext cx="3203209" cy="1219507"/>
            <a:chOff x="0" y="0"/>
            <a:chExt cx="1601201" cy="609600"/>
          </a:xfrm>
        </p:grpSpPr>
        <p:sp>
          <p:nvSpPr>
            <p:cNvPr name="Freeform 19" id="19"/>
            <p:cNvSpPr/>
            <p:nvPr/>
          </p:nvSpPr>
          <p:spPr>
            <a:xfrm flipH="false" flipV="false" rot="0">
              <a:off x="0" y="0"/>
              <a:ext cx="1601201" cy="609600"/>
            </a:xfrm>
            <a:custGeom>
              <a:avLst/>
              <a:gdLst/>
              <a:ahLst/>
              <a:cxnLst/>
              <a:rect r="r" b="b" t="t" l="l"/>
              <a:pathLst>
                <a:path h="609600" w="1601201">
                  <a:moveTo>
                    <a:pt x="1398001" y="0"/>
                  </a:moveTo>
                  <a:lnTo>
                    <a:pt x="0" y="0"/>
                  </a:lnTo>
                  <a:lnTo>
                    <a:pt x="203200" y="609600"/>
                  </a:lnTo>
                  <a:lnTo>
                    <a:pt x="1601201" y="609600"/>
                  </a:lnTo>
                  <a:lnTo>
                    <a:pt x="1398001" y="0"/>
                  </a:lnTo>
                  <a:close/>
                </a:path>
              </a:pathLst>
            </a:custGeom>
            <a:gradFill rotWithShape="true">
              <a:gsLst>
                <a:gs pos="0">
                  <a:srgbClr val="007CC2">
                    <a:alpha val="100000"/>
                  </a:srgbClr>
                </a:gs>
                <a:gs pos="100000">
                  <a:srgbClr val="00304B">
                    <a:alpha val="100000"/>
                  </a:srgbClr>
                </a:gs>
              </a:gsLst>
              <a:lin ang="5400000"/>
            </a:gradFill>
          </p:spPr>
        </p:sp>
        <p:sp>
          <p:nvSpPr>
            <p:cNvPr name="TextBox 20" id="20"/>
            <p:cNvSpPr txBox="true"/>
            <p:nvPr/>
          </p:nvSpPr>
          <p:spPr>
            <a:xfrm>
              <a:off x="101600" y="-38100"/>
              <a:ext cx="1398001" cy="6477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7944998" y="3727178"/>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8223473" y="3727178"/>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8505586" y="3727178"/>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7944998" y="3936035"/>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8223473" y="3936035"/>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8505586" y="3936035"/>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27" id="27"/>
          <p:cNvSpPr/>
          <p:nvPr/>
        </p:nvSpPr>
        <p:spPr>
          <a:xfrm flipV="true">
            <a:off x="5781682" y="9540493"/>
            <a:ext cx="13511732" cy="0"/>
          </a:xfrm>
          <a:prstGeom prst="line">
            <a:avLst/>
          </a:prstGeom>
          <a:ln cap="flat" w="38100">
            <a:solidFill>
              <a:srgbClr val="FFFFFF"/>
            </a:solidFill>
            <a:prstDash val="solid"/>
            <a:headEnd type="none" len="sm" w="sm"/>
            <a:tailEnd type="none" len="sm" w="sm"/>
          </a:ln>
        </p:spPr>
      </p:sp>
      <p:grpSp>
        <p:nvGrpSpPr>
          <p:cNvPr name="Group 28" id="28"/>
          <p:cNvGrpSpPr/>
          <p:nvPr/>
        </p:nvGrpSpPr>
        <p:grpSpPr>
          <a:xfrm rot="0">
            <a:off x="5248475" y="9393311"/>
            <a:ext cx="294365" cy="29436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9964629" y="940111"/>
            <a:ext cx="7294671" cy="961906"/>
          </a:xfrm>
          <a:prstGeom prst="rect">
            <a:avLst/>
          </a:prstGeom>
        </p:spPr>
        <p:txBody>
          <a:bodyPr anchor="t" rtlCol="false" tIns="0" lIns="0" bIns="0" rIns="0">
            <a:spAutoFit/>
          </a:bodyPr>
          <a:lstStyle/>
          <a:p>
            <a:pPr algn="r">
              <a:lnSpc>
                <a:spcPts val="7587"/>
              </a:lnSpc>
            </a:pPr>
            <a:r>
              <a:rPr lang="en-US" b="true" sz="6322" spc="-227">
                <a:solidFill>
                  <a:srgbClr val="007CC2"/>
                </a:solidFill>
                <a:latin typeface="Antonio Bold"/>
                <a:ea typeface="Antonio Bold"/>
                <a:cs typeface="Antonio Bold"/>
                <a:sym typeface="Antonio Bold"/>
              </a:rPr>
              <a:t>Data Analysis Techniques</a:t>
            </a:r>
          </a:p>
        </p:txBody>
      </p:sp>
      <p:sp>
        <p:nvSpPr>
          <p:cNvPr name="TextBox 32" id="32"/>
          <p:cNvSpPr txBox="true"/>
          <p:nvPr/>
        </p:nvSpPr>
        <p:spPr>
          <a:xfrm rot="0">
            <a:off x="8870166" y="2540192"/>
            <a:ext cx="8389134" cy="1656689"/>
          </a:xfrm>
          <a:prstGeom prst="rect">
            <a:avLst/>
          </a:prstGeom>
        </p:spPr>
        <p:txBody>
          <a:bodyPr anchor="t" rtlCol="false" tIns="0" lIns="0" bIns="0" rIns="0">
            <a:spAutoFit/>
          </a:bodyPr>
          <a:lstStyle/>
          <a:p>
            <a:pPr algn="r">
              <a:lnSpc>
                <a:spcPts val="2661"/>
              </a:lnSpc>
              <a:spcBef>
                <a:spcPct val="0"/>
              </a:spcBef>
            </a:pPr>
            <a:r>
              <a:rPr lang="en-US" sz="1901">
                <a:solidFill>
                  <a:srgbClr val="003D60"/>
                </a:solidFill>
                <a:latin typeface="Francois One"/>
                <a:ea typeface="Francois One"/>
                <a:cs typeface="Francois One"/>
                <a:sym typeface="Francois One"/>
              </a:rPr>
              <a:t>Lorem ipsum dolor sit amet, consectetur adipiscing elit. Pellentesque placerat fermentum odio sed maximus. Mauris sed diam nisi. Nulla egestas ex vel ipsum porta scelerisque. Morbi consectetur urna eu ligula suscipit ultrices. Duis rhoncus, est vel dictum cursus, tellus mauris bibendum nisl, non vulputate arcu erat sit amet felis.</a:t>
            </a:r>
          </a:p>
        </p:txBody>
      </p:sp>
      <p:sp>
        <p:nvSpPr>
          <p:cNvPr name="TextBox 33" id="33"/>
          <p:cNvSpPr txBox="true"/>
          <p:nvPr/>
        </p:nvSpPr>
        <p:spPr>
          <a:xfrm rot="0">
            <a:off x="14772228" y="5065899"/>
            <a:ext cx="1983587" cy="739277"/>
          </a:xfrm>
          <a:prstGeom prst="rect">
            <a:avLst/>
          </a:prstGeom>
        </p:spPr>
        <p:txBody>
          <a:bodyPr anchor="t" rtlCol="false" tIns="0" lIns="0" bIns="0" rIns="0">
            <a:spAutoFit/>
          </a:bodyPr>
          <a:lstStyle/>
          <a:p>
            <a:pPr algn="ctr">
              <a:lnSpc>
                <a:spcPts val="2952"/>
              </a:lnSpc>
            </a:pPr>
            <a:r>
              <a:rPr lang="en-US" sz="2460">
                <a:solidFill>
                  <a:srgbClr val="FFFFFF"/>
                </a:solidFill>
                <a:latin typeface="Francois One"/>
                <a:ea typeface="Francois One"/>
                <a:cs typeface="Francois One"/>
                <a:sym typeface="Francois One"/>
              </a:rPr>
              <a:t>Descriptive Analysis</a:t>
            </a:r>
          </a:p>
        </p:txBody>
      </p:sp>
      <p:sp>
        <p:nvSpPr>
          <p:cNvPr name="TextBox 34" id="34"/>
          <p:cNvSpPr txBox="true"/>
          <p:nvPr/>
        </p:nvSpPr>
        <p:spPr>
          <a:xfrm rot="0">
            <a:off x="11734704" y="5092265"/>
            <a:ext cx="1983587" cy="739277"/>
          </a:xfrm>
          <a:prstGeom prst="rect">
            <a:avLst/>
          </a:prstGeom>
        </p:spPr>
        <p:txBody>
          <a:bodyPr anchor="t" rtlCol="false" tIns="0" lIns="0" bIns="0" rIns="0">
            <a:spAutoFit/>
          </a:bodyPr>
          <a:lstStyle/>
          <a:p>
            <a:pPr algn="ctr">
              <a:lnSpc>
                <a:spcPts val="2952"/>
              </a:lnSpc>
            </a:pPr>
            <a:r>
              <a:rPr lang="en-US" sz="2460">
                <a:solidFill>
                  <a:srgbClr val="FFFFFF"/>
                </a:solidFill>
                <a:latin typeface="Francois One"/>
                <a:ea typeface="Francois One"/>
                <a:cs typeface="Francois One"/>
                <a:sym typeface="Francois One"/>
              </a:rPr>
              <a:t>Predictive Analysis</a:t>
            </a:r>
          </a:p>
        </p:txBody>
      </p:sp>
      <p:sp>
        <p:nvSpPr>
          <p:cNvPr name="TextBox 35" id="35"/>
          <p:cNvSpPr txBox="true"/>
          <p:nvPr/>
        </p:nvSpPr>
        <p:spPr>
          <a:xfrm rot="0">
            <a:off x="8794574" y="5092265"/>
            <a:ext cx="1983587" cy="739277"/>
          </a:xfrm>
          <a:prstGeom prst="rect">
            <a:avLst/>
          </a:prstGeom>
        </p:spPr>
        <p:txBody>
          <a:bodyPr anchor="t" rtlCol="false" tIns="0" lIns="0" bIns="0" rIns="0">
            <a:spAutoFit/>
          </a:bodyPr>
          <a:lstStyle/>
          <a:p>
            <a:pPr algn="ctr">
              <a:lnSpc>
                <a:spcPts val="2952"/>
              </a:lnSpc>
            </a:pPr>
            <a:r>
              <a:rPr lang="en-US" sz="2460">
                <a:solidFill>
                  <a:srgbClr val="FFFFFF"/>
                </a:solidFill>
                <a:latin typeface="Francois One"/>
                <a:ea typeface="Francois One"/>
                <a:cs typeface="Francois One"/>
                <a:sym typeface="Francois One"/>
              </a:rPr>
              <a:t>Prescriptive Analysis</a:t>
            </a:r>
          </a:p>
        </p:txBody>
      </p:sp>
      <p:sp>
        <p:nvSpPr>
          <p:cNvPr name="TextBox 36" id="36"/>
          <p:cNvSpPr txBox="true"/>
          <p:nvPr/>
        </p:nvSpPr>
        <p:spPr>
          <a:xfrm rot="0">
            <a:off x="14547653" y="6263922"/>
            <a:ext cx="2648724" cy="1625952"/>
          </a:xfrm>
          <a:prstGeom prst="rect">
            <a:avLst/>
          </a:prstGeom>
        </p:spPr>
        <p:txBody>
          <a:bodyPr anchor="t" rtlCol="false" tIns="0" lIns="0" bIns="0" rIns="0">
            <a:spAutoFit/>
          </a:bodyPr>
          <a:lstStyle/>
          <a:p>
            <a:pPr algn="ctr">
              <a:lnSpc>
                <a:spcPts val="1871"/>
              </a:lnSpc>
              <a:spcBef>
                <a:spcPct val="0"/>
              </a:spcBef>
            </a:pPr>
            <a:r>
              <a:rPr lang="en-US" sz="1336">
                <a:solidFill>
                  <a:srgbClr val="003D60"/>
                </a:solidFill>
                <a:latin typeface="Francois One"/>
                <a:ea typeface="Francois One"/>
                <a:cs typeface="Francois One"/>
                <a:sym typeface="Francois One"/>
              </a:rPr>
              <a:t>Lorem ipsum dolor sit amet, consectetur adipiscing elit. Pellentesque placerat fermentum odio sed maximus. Mauris sed diam nisi. Nulla egestas ex vel ipsum porta scelerisque. Morbi consectetur urna eu ligula suscipit ultrices. </a:t>
            </a:r>
          </a:p>
        </p:txBody>
      </p:sp>
      <p:sp>
        <p:nvSpPr>
          <p:cNvPr name="TextBox 37" id="37"/>
          <p:cNvSpPr txBox="true"/>
          <p:nvPr/>
        </p:nvSpPr>
        <p:spPr>
          <a:xfrm rot="0">
            <a:off x="11603292" y="6263922"/>
            <a:ext cx="2648724" cy="1625952"/>
          </a:xfrm>
          <a:prstGeom prst="rect">
            <a:avLst/>
          </a:prstGeom>
        </p:spPr>
        <p:txBody>
          <a:bodyPr anchor="t" rtlCol="false" tIns="0" lIns="0" bIns="0" rIns="0">
            <a:spAutoFit/>
          </a:bodyPr>
          <a:lstStyle/>
          <a:p>
            <a:pPr algn="ctr">
              <a:lnSpc>
                <a:spcPts val="1871"/>
              </a:lnSpc>
              <a:spcBef>
                <a:spcPct val="0"/>
              </a:spcBef>
            </a:pPr>
            <a:r>
              <a:rPr lang="en-US" sz="1336">
                <a:solidFill>
                  <a:srgbClr val="003D60"/>
                </a:solidFill>
                <a:latin typeface="Francois One"/>
                <a:ea typeface="Francois One"/>
                <a:cs typeface="Francois One"/>
                <a:sym typeface="Francois One"/>
              </a:rPr>
              <a:t>Lorem ipsum dolor sit amet, consectetur adipiscing elit. Pellentesque placerat fermentum odio sed maximus. Mauris sed diam nisi. Nulla egestas ex vel ipsum porta scelerisque. Morbi consectetur urna eu ligula suscipit ultrices. </a:t>
            </a:r>
          </a:p>
        </p:txBody>
      </p:sp>
      <p:sp>
        <p:nvSpPr>
          <p:cNvPr name="TextBox 38" id="38"/>
          <p:cNvSpPr txBox="true"/>
          <p:nvPr/>
        </p:nvSpPr>
        <p:spPr>
          <a:xfrm rot="0">
            <a:off x="8659293" y="6263922"/>
            <a:ext cx="2648724" cy="1625952"/>
          </a:xfrm>
          <a:prstGeom prst="rect">
            <a:avLst/>
          </a:prstGeom>
        </p:spPr>
        <p:txBody>
          <a:bodyPr anchor="t" rtlCol="false" tIns="0" lIns="0" bIns="0" rIns="0">
            <a:spAutoFit/>
          </a:bodyPr>
          <a:lstStyle/>
          <a:p>
            <a:pPr algn="ctr">
              <a:lnSpc>
                <a:spcPts val="1871"/>
              </a:lnSpc>
              <a:spcBef>
                <a:spcPct val="0"/>
              </a:spcBef>
            </a:pPr>
            <a:r>
              <a:rPr lang="en-US" sz="1336">
                <a:solidFill>
                  <a:srgbClr val="003D60"/>
                </a:solidFill>
                <a:latin typeface="Francois One"/>
                <a:ea typeface="Francois One"/>
                <a:cs typeface="Francois One"/>
                <a:sym typeface="Francois One"/>
              </a:rPr>
              <a:t>Lorem ipsum dolor sit amet, consectetur adipiscing elit. Pellentesque placerat fermentum odio sed maximus. Mauris sed diam nisi. Nulla egestas ex vel ipsum porta scelerisque. Morbi consectetur urna eu ligula suscipit ultrices.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10800000">
            <a:off x="10516313" y="6606897"/>
            <a:ext cx="4623118" cy="4311355"/>
            <a:chOff x="0" y="0"/>
            <a:chExt cx="812800" cy="757988"/>
          </a:xfrm>
        </p:grpSpPr>
        <p:sp>
          <p:nvSpPr>
            <p:cNvPr name="Freeform 3" id="3"/>
            <p:cNvSpPr/>
            <p:nvPr/>
          </p:nvSpPr>
          <p:spPr>
            <a:xfrm flipH="false" flipV="false" rot="0">
              <a:off x="0" y="0"/>
              <a:ext cx="812800" cy="757988"/>
            </a:xfrm>
            <a:custGeom>
              <a:avLst/>
              <a:gdLst/>
              <a:ahLst/>
              <a:cxnLst/>
              <a:rect r="r" b="b" t="t" l="l"/>
              <a:pathLst>
                <a:path h="757988" w="812800">
                  <a:moveTo>
                    <a:pt x="406400" y="757988"/>
                  </a:moveTo>
                  <a:lnTo>
                    <a:pt x="812800" y="0"/>
                  </a:lnTo>
                  <a:lnTo>
                    <a:pt x="0" y="0"/>
                  </a:lnTo>
                  <a:lnTo>
                    <a:pt x="406400" y="757988"/>
                  </a:lnTo>
                  <a:close/>
                </a:path>
              </a:pathLst>
            </a:custGeom>
            <a:gradFill rotWithShape="true">
              <a:gsLst>
                <a:gs pos="0">
                  <a:srgbClr val="000000">
                    <a:alpha val="100000"/>
                  </a:srgbClr>
                </a:gs>
                <a:gs pos="100000">
                  <a:srgbClr val="555555">
                    <a:alpha val="100000"/>
                  </a:srgbClr>
                </a:gs>
              </a:gsLst>
              <a:lin ang="5400000"/>
            </a:gradFill>
          </p:spPr>
        </p:sp>
        <p:sp>
          <p:nvSpPr>
            <p:cNvPr name="TextBox 4" id="4"/>
            <p:cNvSpPr txBox="true"/>
            <p:nvPr/>
          </p:nvSpPr>
          <p:spPr>
            <a:xfrm>
              <a:off x="127000" y="16042"/>
              <a:ext cx="558800" cy="3900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9106891">
            <a:off x="10405769" y="-2624456"/>
            <a:ext cx="3303162" cy="14331234"/>
            <a:chOff x="0" y="0"/>
            <a:chExt cx="869969" cy="3774481"/>
          </a:xfrm>
        </p:grpSpPr>
        <p:sp>
          <p:nvSpPr>
            <p:cNvPr name="Freeform 6" id="6"/>
            <p:cNvSpPr/>
            <p:nvPr/>
          </p:nvSpPr>
          <p:spPr>
            <a:xfrm flipH="false" flipV="false" rot="0">
              <a:off x="0" y="0"/>
              <a:ext cx="869969" cy="3774481"/>
            </a:xfrm>
            <a:custGeom>
              <a:avLst/>
              <a:gdLst/>
              <a:ahLst/>
              <a:cxnLst/>
              <a:rect r="r" b="b" t="t" l="l"/>
              <a:pathLst>
                <a:path h="3774481" w="869969">
                  <a:moveTo>
                    <a:pt x="0" y="0"/>
                  </a:moveTo>
                  <a:lnTo>
                    <a:pt x="869969" y="0"/>
                  </a:lnTo>
                  <a:lnTo>
                    <a:pt x="869969" y="3774481"/>
                  </a:lnTo>
                  <a:lnTo>
                    <a:pt x="0" y="3774481"/>
                  </a:lnTo>
                  <a:close/>
                </a:path>
              </a:pathLst>
            </a:custGeom>
            <a:solidFill>
              <a:srgbClr val="003D60"/>
            </a:solidFill>
          </p:spPr>
        </p:sp>
        <p:sp>
          <p:nvSpPr>
            <p:cNvPr name="TextBox 7" id="7"/>
            <p:cNvSpPr txBox="true"/>
            <p:nvPr/>
          </p:nvSpPr>
          <p:spPr>
            <a:xfrm>
              <a:off x="0" y="-38100"/>
              <a:ext cx="869969" cy="38125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10800000">
            <a:off x="8737986" y="-293233"/>
            <a:ext cx="20624110" cy="6189833"/>
            <a:chOff x="0" y="0"/>
            <a:chExt cx="1195285" cy="358736"/>
          </a:xfrm>
        </p:grpSpPr>
        <p:sp>
          <p:nvSpPr>
            <p:cNvPr name="Freeform 9" id="9"/>
            <p:cNvSpPr/>
            <p:nvPr/>
          </p:nvSpPr>
          <p:spPr>
            <a:xfrm flipH="false" flipV="false" rot="0">
              <a:off x="0" y="0"/>
              <a:ext cx="1195285" cy="358736"/>
            </a:xfrm>
            <a:custGeom>
              <a:avLst/>
              <a:gdLst/>
              <a:ahLst/>
              <a:cxnLst/>
              <a:rect r="r" b="b" t="t" l="l"/>
              <a:pathLst>
                <a:path h="358736" w="1195285">
                  <a:moveTo>
                    <a:pt x="203200" y="0"/>
                  </a:moveTo>
                  <a:lnTo>
                    <a:pt x="992085" y="0"/>
                  </a:lnTo>
                  <a:lnTo>
                    <a:pt x="1195285" y="358736"/>
                  </a:lnTo>
                  <a:lnTo>
                    <a:pt x="0" y="358736"/>
                  </a:lnTo>
                  <a:lnTo>
                    <a:pt x="203200" y="0"/>
                  </a:lnTo>
                  <a:close/>
                </a:path>
              </a:pathLst>
            </a:custGeom>
            <a:gradFill rotWithShape="true">
              <a:gsLst>
                <a:gs pos="0">
                  <a:srgbClr val="007CC2">
                    <a:alpha val="100000"/>
                  </a:srgbClr>
                </a:gs>
                <a:gs pos="100000">
                  <a:srgbClr val="00304B">
                    <a:alpha val="100000"/>
                  </a:srgbClr>
                </a:gs>
              </a:gsLst>
              <a:lin ang="5400000"/>
            </a:gradFill>
          </p:spPr>
        </p:sp>
        <p:sp>
          <p:nvSpPr>
            <p:cNvPr name="TextBox 10" id="10"/>
            <p:cNvSpPr txBox="true"/>
            <p:nvPr/>
          </p:nvSpPr>
          <p:spPr>
            <a:xfrm>
              <a:off x="127000" y="-38100"/>
              <a:ext cx="941285" cy="39683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540831" y="-489306"/>
            <a:ext cx="11924709" cy="11217229"/>
            <a:chOff x="0" y="0"/>
            <a:chExt cx="5845933" cy="5499100"/>
          </a:xfrm>
        </p:grpSpPr>
        <p:sp>
          <p:nvSpPr>
            <p:cNvPr name="Freeform 12" id="12"/>
            <p:cNvSpPr/>
            <p:nvPr/>
          </p:nvSpPr>
          <p:spPr>
            <a:xfrm flipH="false" flipV="false" rot="0">
              <a:off x="0" y="0"/>
              <a:ext cx="5845933" cy="5499100"/>
            </a:xfrm>
            <a:custGeom>
              <a:avLst/>
              <a:gdLst/>
              <a:ahLst/>
              <a:cxnLst/>
              <a:rect r="r" b="b" t="t" l="l"/>
              <a:pathLst>
                <a:path h="5499100" w="5845933">
                  <a:moveTo>
                    <a:pt x="4384450" y="0"/>
                  </a:moveTo>
                  <a:lnTo>
                    <a:pt x="1461483" y="0"/>
                  </a:lnTo>
                  <a:lnTo>
                    <a:pt x="0" y="2749550"/>
                  </a:lnTo>
                  <a:lnTo>
                    <a:pt x="1461483" y="5499100"/>
                  </a:lnTo>
                  <a:lnTo>
                    <a:pt x="4384450" y="5499100"/>
                  </a:lnTo>
                  <a:lnTo>
                    <a:pt x="5845933" y="2749550"/>
                  </a:lnTo>
                  <a:close/>
                </a:path>
              </a:pathLst>
            </a:custGeom>
            <a:blipFill>
              <a:blip r:embed="rId2"/>
              <a:stretch>
                <a:fillRect l="-20528" t="0" r="-20528" b="0"/>
              </a:stretch>
            </a:blipFill>
            <a:ln w="257175" cap="sq">
              <a:gradFill>
                <a:gsLst>
                  <a:gs pos="0">
                    <a:srgbClr val="007CC2">
                      <a:alpha val="100000"/>
                    </a:srgbClr>
                  </a:gs>
                  <a:gs pos="100000">
                    <a:srgbClr val="00304B">
                      <a:alpha val="100000"/>
                    </a:srgbClr>
                  </a:gs>
                </a:gsLst>
                <a:lin ang="2700000"/>
              </a:gradFill>
              <a:prstDash val="solid"/>
              <a:miter/>
            </a:ln>
          </p:spPr>
        </p:sp>
      </p:grpSp>
      <p:grpSp>
        <p:nvGrpSpPr>
          <p:cNvPr name="Group 13" id="13"/>
          <p:cNvGrpSpPr/>
          <p:nvPr/>
        </p:nvGrpSpPr>
        <p:grpSpPr>
          <a:xfrm rot="1732149">
            <a:off x="13496578" y="-1402425"/>
            <a:ext cx="947891" cy="5097337"/>
            <a:chOff x="0" y="0"/>
            <a:chExt cx="249650" cy="1342508"/>
          </a:xfrm>
        </p:grpSpPr>
        <p:sp>
          <p:nvSpPr>
            <p:cNvPr name="Freeform 14" id="14"/>
            <p:cNvSpPr/>
            <p:nvPr/>
          </p:nvSpPr>
          <p:spPr>
            <a:xfrm flipH="false" flipV="false" rot="0">
              <a:off x="0" y="0"/>
              <a:ext cx="249650" cy="1342508"/>
            </a:xfrm>
            <a:custGeom>
              <a:avLst/>
              <a:gdLst/>
              <a:ahLst/>
              <a:cxnLst/>
              <a:rect r="r" b="b" t="t" l="l"/>
              <a:pathLst>
                <a:path h="1342508" w="249650">
                  <a:moveTo>
                    <a:pt x="0" y="0"/>
                  </a:moveTo>
                  <a:lnTo>
                    <a:pt x="249650" y="0"/>
                  </a:lnTo>
                  <a:lnTo>
                    <a:pt x="249650" y="1342508"/>
                  </a:lnTo>
                  <a:lnTo>
                    <a:pt x="0" y="1342508"/>
                  </a:lnTo>
                  <a:close/>
                </a:path>
              </a:pathLst>
            </a:custGeom>
            <a:gradFill rotWithShape="true">
              <a:gsLst>
                <a:gs pos="0">
                  <a:srgbClr val="FFFFFF">
                    <a:alpha val="100000"/>
                  </a:srgbClr>
                </a:gs>
                <a:gs pos="100000">
                  <a:srgbClr val="D8D8D8">
                    <a:alpha val="0"/>
                  </a:srgbClr>
                </a:gs>
              </a:gsLst>
              <a:lin ang="5400000"/>
            </a:gradFill>
          </p:spPr>
        </p:sp>
        <p:sp>
          <p:nvSpPr>
            <p:cNvPr name="TextBox 15" id="15"/>
            <p:cNvSpPr txBox="true"/>
            <p:nvPr/>
          </p:nvSpPr>
          <p:spPr>
            <a:xfrm>
              <a:off x="0" y="-38100"/>
              <a:ext cx="249650" cy="1380608"/>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10800000">
            <a:off x="11918113" y="135509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0800000">
            <a:off x="11639638" y="135509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10800000">
            <a:off x="11357525" y="1355099"/>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10800000">
            <a:off x="11918113" y="114624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10800000">
            <a:off x="11639638" y="114624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10800000">
            <a:off x="11357525" y="1146243"/>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935062" y="4118774"/>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935062" y="5243422"/>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935062" y="6416585"/>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9660220" y="7181293"/>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false" flipV="false" rot="0">
            <a:off x="9938695" y="7181293"/>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false" flipV="false" rot="0">
            <a:off x="10220807" y="7181293"/>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8" id="28"/>
          <p:cNvSpPr/>
          <p:nvPr/>
        </p:nvSpPr>
        <p:spPr>
          <a:xfrm flipH="false" flipV="false" rot="0">
            <a:off x="9660220" y="739014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9938695" y="739014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0220807" y="7390149"/>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31" id="31"/>
          <p:cNvSpPr/>
          <p:nvPr/>
        </p:nvSpPr>
        <p:spPr>
          <a:xfrm>
            <a:off x="1028700" y="3430017"/>
            <a:ext cx="8306058" cy="0"/>
          </a:xfrm>
          <a:prstGeom prst="line">
            <a:avLst/>
          </a:prstGeom>
          <a:ln cap="flat" w="38100">
            <a:gradFill>
              <a:gsLst>
                <a:gs pos="0">
                  <a:srgbClr val="007CC2">
                    <a:alpha val="100000"/>
                  </a:srgbClr>
                </a:gs>
                <a:gs pos="100000">
                  <a:srgbClr val="00304B">
                    <a:alpha val="100000"/>
                  </a:srgbClr>
                </a:gs>
              </a:gsLst>
              <a:lin ang="2700000"/>
            </a:gradFill>
            <a:prstDash val="solid"/>
            <a:headEnd type="none" len="sm" w="sm"/>
            <a:tailEnd type="none" len="sm" w="sm"/>
          </a:ln>
        </p:spPr>
      </p:sp>
      <p:sp>
        <p:nvSpPr>
          <p:cNvPr name="Freeform 32" id="32"/>
          <p:cNvSpPr/>
          <p:nvPr/>
        </p:nvSpPr>
        <p:spPr>
          <a:xfrm flipH="false" flipV="false" rot="0">
            <a:off x="935062" y="7958286"/>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3" id="33"/>
          <p:cNvSpPr txBox="true"/>
          <p:nvPr/>
        </p:nvSpPr>
        <p:spPr>
          <a:xfrm rot="0">
            <a:off x="935062" y="1036554"/>
            <a:ext cx="6661536" cy="1943100"/>
          </a:xfrm>
          <a:prstGeom prst="rect">
            <a:avLst/>
          </a:prstGeom>
        </p:spPr>
        <p:txBody>
          <a:bodyPr anchor="t" rtlCol="false" tIns="0" lIns="0" bIns="0" rIns="0">
            <a:spAutoFit/>
          </a:bodyPr>
          <a:lstStyle/>
          <a:p>
            <a:pPr algn="l">
              <a:lnSpc>
                <a:spcPts val="7666"/>
              </a:lnSpc>
            </a:pPr>
            <a:r>
              <a:rPr lang="en-US" sz="6388" spc="-229">
                <a:solidFill>
                  <a:srgbClr val="007CC2"/>
                </a:solidFill>
                <a:latin typeface="Sigmar One"/>
                <a:ea typeface="Sigmar One"/>
                <a:cs typeface="Sigmar One"/>
                <a:sym typeface="Sigmar One"/>
              </a:rPr>
              <a:t>III. Quy trình thực hiện</a:t>
            </a:r>
          </a:p>
        </p:txBody>
      </p:sp>
      <p:sp>
        <p:nvSpPr>
          <p:cNvPr name="TextBox 34" id="34"/>
          <p:cNvSpPr txBox="true"/>
          <p:nvPr/>
        </p:nvSpPr>
        <p:spPr>
          <a:xfrm rot="0">
            <a:off x="1516604" y="4072508"/>
            <a:ext cx="3440171"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BƯỚC 1:</a:t>
            </a:r>
          </a:p>
        </p:txBody>
      </p:sp>
      <p:sp>
        <p:nvSpPr>
          <p:cNvPr name="TextBox 35" id="35"/>
          <p:cNvSpPr txBox="true"/>
          <p:nvPr/>
        </p:nvSpPr>
        <p:spPr>
          <a:xfrm rot="0">
            <a:off x="1516604" y="5245214"/>
            <a:ext cx="3440171"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BƯỚC 2: </a:t>
            </a:r>
          </a:p>
        </p:txBody>
      </p:sp>
      <p:sp>
        <p:nvSpPr>
          <p:cNvPr name="TextBox 36" id="36"/>
          <p:cNvSpPr txBox="true"/>
          <p:nvPr/>
        </p:nvSpPr>
        <p:spPr>
          <a:xfrm rot="0">
            <a:off x="1516604" y="4651434"/>
            <a:ext cx="7724516" cy="322769"/>
          </a:xfrm>
          <a:prstGeom prst="rect">
            <a:avLst/>
          </a:prstGeom>
        </p:spPr>
        <p:txBody>
          <a:bodyPr anchor="t" rtlCol="false" tIns="0" lIns="0" bIns="0" rIns="0">
            <a:spAutoFit/>
          </a:bodyPr>
          <a:lstStyle/>
          <a:p>
            <a:pPr algn="l">
              <a:lnSpc>
                <a:spcPts val="2661"/>
              </a:lnSpc>
              <a:spcBef>
                <a:spcPct val="0"/>
              </a:spcBef>
            </a:pPr>
            <a:r>
              <a:rPr lang="en-US" sz="1901">
                <a:solidFill>
                  <a:srgbClr val="003D60"/>
                </a:solidFill>
                <a:latin typeface="Francois One"/>
                <a:ea typeface="Francois One"/>
                <a:cs typeface="Francois One"/>
                <a:sym typeface="Francois One"/>
              </a:rPr>
              <a:t>Truy cập vào trang web batdongsan.com.vn</a:t>
            </a:r>
          </a:p>
        </p:txBody>
      </p:sp>
      <p:sp>
        <p:nvSpPr>
          <p:cNvPr name="TextBox 37" id="37"/>
          <p:cNvSpPr txBox="true"/>
          <p:nvPr/>
        </p:nvSpPr>
        <p:spPr>
          <a:xfrm rot="0">
            <a:off x="1516604" y="5824598"/>
            <a:ext cx="7127744" cy="322769"/>
          </a:xfrm>
          <a:prstGeom prst="rect">
            <a:avLst/>
          </a:prstGeom>
        </p:spPr>
        <p:txBody>
          <a:bodyPr anchor="t" rtlCol="false" tIns="0" lIns="0" bIns="0" rIns="0">
            <a:spAutoFit/>
          </a:bodyPr>
          <a:lstStyle/>
          <a:p>
            <a:pPr algn="l">
              <a:lnSpc>
                <a:spcPts val="2661"/>
              </a:lnSpc>
              <a:spcBef>
                <a:spcPct val="0"/>
              </a:spcBef>
            </a:pPr>
            <a:r>
              <a:rPr lang="en-US" sz="1901">
                <a:solidFill>
                  <a:srgbClr val="003D60"/>
                </a:solidFill>
                <a:latin typeface="Francois One"/>
                <a:ea typeface="Francois One"/>
                <a:cs typeface="Francois One"/>
                <a:sym typeface="Francois One"/>
              </a:rPr>
              <a:t>Chọn địa điểm bất động sản là Hà Nộ</a:t>
            </a:r>
          </a:p>
        </p:txBody>
      </p:sp>
      <p:sp>
        <p:nvSpPr>
          <p:cNvPr name="TextBox 38" id="38"/>
          <p:cNvSpPr txBox="true"/>
          <p:nvPr/>
        </p:nvSpPr>
        <p:spPr>
          <a:xfrm rot="0">
            <a:off x="1516604" y="6418377"/>
            <a:ext cx="3440171"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BƯỚC 3: </a:t>
            </a:r>
          </a:p>
        </p:txBody>
      </p:sp>
      <p:sp>
        <p:nvSpPr>
          <p:cNvPr name="TextBox 39" id="39"/>
          <p:cNvSpPr txBox="true"/>
          <p:nvPr/>
        </p:nvSpPr>
        <p:spPr>
          <a:xfrm rot="0">
            <a:off x="1516604" y="6997761"/>
            <a:ext cx="7127744" cy="655724"/>
          </a:xfrm>
          <a:prstGeom prst="rect">
            <a:avLst/>
          </a:prstGeom>
        </p:spPr>
        <p:txBody>
          <a:bodyPr anchor="t" rtlCol="false" tIns="0" lIns="0" bIns="0" rIns="0">
            <a:spAutoFit/>
          </a:bodyPr>
          <a:lstStyle/>
          <a:p>
            <a:pPr algn="l">
              <a:lnSpc>
                <a:spcPts val="2661"/>
              </a:lnSpc>
              <a:spcBef>
                <a:spcPct val="0"/>
              </a:spcBef>
            </a:pPr>
            <a:r>
              <a:rPr lang="en-US" sz="1901">
                <a:solidFill>
                  <a:srgbClr val="003D60"/>
                </a:solidFill>
                <a:latin typeface="Francois One"/>
                <a:ea typeface="Francois One"/>
                <a:cs typeface="Francois One"/>
                <a:sym typeface="Francois One"/>
              </a:rPr>
              <a:t>Lấy link thông tin bất động sản từ các trang (1 đến 700): Thu thập các URL hợp lệ từ mỗi trang, loại bỏ quảng cáo và lưu vào mảng. </a:t>
            </a:r>
          </a:p>
        </p:txBody>
      </p:sp>
      <p:sp>
        <p:nvSpPr>
          <p:cNvPr name="TextBox 40" id="40"/>
          <p:cNvSpPr txBox="true"/>
          <p:nvPr/>
        </p:nvSpPr>
        <p:spPr>
          <a:xfrm rot="0">
            <a:off x="1516604" y="7960078"/>
            <a:ext cx="3440171"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BƯỚC 4: </a:t>
            </a:r>
          </a:p>
        </p:txBody>
      </p:sp>
      <p:sp>
        <p:nvSpPr>
          <p:cNvPr name="TextBox 41" id="41"/>
          <p:cNvSpPr txBox="true"/>
          <p:nvPr/>
        </p:nvSpPr>
        <p:spPr>
          <a:xfrm rot="0">
            <a:off x="1516604" y="8539462"/>
            <a:ext cx="7127744" cy="655724"/>
          </a:xfrm>
          <a:prstGeom prst="rect">
            <a:avLst/>
          </a:prstGeom>
        </p:spPr>
        <p:txBody>
          <a:bodyPr anchor="t" rtlCol="false" tIns="0" lIns="0" bIns="0" rIns="0">
            <a:spAutoFit/>
          </a:bodyPr>
          <a:lstStyle/>
          <a:p>
            <a:pPr algn="l">
              <a:lnSpc>
                <a:spcPts val="2661"/>
              </a:lnSpc>
              <a:spcBef>
                <a:spcPct val="0"/>
              </a:spcBef>
            </a:pPr>
            <a:r>
              <a:rPr lang="en-US" sz="1901">
                <a:solidFill>
                  <a:srgbClr val="003D60"/>
                </a:solidFill>
                <a:latin typeface="Francois One"/>
                <a:ea typeface="Francois One"/>
                <a:cs typeface="Francois One"/>
                <a:sym typeface="Francois One"/>
              </a:rPr>
              <a:t>Truy cập từng link trong mảng để lấy thông tin của từng bất động sản, sau đó lưu vào file.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516863" y="461041"/>
            <a:ext cx="6548760" cy="1943100"/>
          </a:xfrm>
          <a:prstGeom prst="rect">
            <a:avLst/>
          </a:prstGeom>
        </p:spPr>
        <p:txBody>
          <a:bodyPr anchor="t" rtlCol="false" tIns="0" lIns="0" bIns="0" rIns="0">
            <a:spAutoFit/>
          </a:bodyPr>
          <a:lstStyle/>
          <a:p>
            <a:pPr algn="l">
              <a:lnSpc>
                <a:spcPts val="7666"/>
              </a:lnSpc>
            </a:pPr>
            <a:r>
              <a:rPr lang="en-US" sz="6388" spc="-229">
                <a:solidFill>
                  <a:srgbClr val="007CC2"/>
                </a:solidFill>
                <a:latin typeface="Sigmar One"/>
                <a:ea typeface="Sigmar One"/>
                <a:cs typeface="Sigmar One"/>
                <a:sym typeface="Sigmar One"/>
              </a:rPr>
              <a:t>IV. KẾT QUẢ THỰC NGHIỆM</a:t>
            </a:r>
          </a:p>
        </p:txBody>
      </p:sp>
      <p:grpSp>
        <p:nvGrpSpPr>
          <p:cNvPr name="Group 3" id="3"/>
          <p:cNvGrpSpPr/>
          <p:nvPr/>
        </p:nvGrpSpPr>
        <p:grpSpPr>
          <a:xfrm rot="0">
            <a:off x="-2941787" y="3372136"/>
            <a:ext cx="12873854" cy="7201927"/>
            <a:chOff x="0" y="0"/>
            <a:chExt cx="1089695" cy="609600"/>
          </a:xfrm>
        </p:grpSpPr>
        <p:sp>
          <p:nvSpPr>
            <p:cNvPr name="Freeform 4" id="4"/>
            <p:cNvSpPr/>
            <p:nvPr/>
          </p:nvSpPr>
          <p:spPr>
            <a:xfrm flipH="false" flipV="false" rot="0">
              <a:off x="0" y="0"/>
              <a:ext cx="1089695" cy="609600"/>
            </a:xfrm>
            <a:custGeom>
              <a:avLst/>
              <a:gdLst/>
              <a:ahLst/>
              <a:cxnLst/>
              <a:rect r="r" b="b" t="t" l="l"/>
              <a:pathLst>
                <a:path h="609600" w="1089695">
                  <a:moveTo>
                    <a:pt x="886495" y="0"/>
                  </a:moveTo>
                  <a:lnTo>
                    <a:pt x="0" y="0"/>
                  </a:lnTo>
                  <a:lnTo>
                    <a:pt x="203200" y="609600"/>
                  </a:lnTo>
                  <a:lnTo>
                    <a:pt x="1089695" y="609600"/>
                  </a:lnTo>
                  <a:lnTo>
                    <a:pt x="886495" y="0"/>
                  </a:lnTo>
                  <a:close/>
                </a:path>
              </a:pathLst>
            </a:custGeom>
            <a:blipFill>
              <a:blip r:embed="rId2"/>
              <a:stretch>
                <a:fillRect l="0" t="-84066" r="0" b="-84066"/>
              </a:stretch>
            </a:blipFill>
            <a:ln w="200025" cap="sq">
              <a:gradFill>
                <a:gsLst>
                  <a:gs pos="0">
                    <a:srgbClr val="007CC2">
                      <a:alpha val="100000"/>
                    </a:srgbClr>
                  </a:gs>
                  <a:gs pos="100000">
                    <a:srgbClr val="00304B">
                      <a:alpha val="100000"/>
                    </a:srgbClr>
                  </a:gs>
                </a:gsLst>
                <a:lin ang="5400000"/>
              </a:gradFill>
              <a:prstDash val="solid"/>
              <a:miter/>
            </a:ln>
          </p:spPr>
        </p:sp>
      </p:grpSp>
      <p:grpSp>
        <p:nvGrpSpPr>
          <p:cNvPr name="Group 5" id="5"/>
          <p:cNvGrpSpPr/>
          <p:nvPr/>
        </p:nvGrpSpPr>
        <p:grpSpPr>
          <a:xfrm rot="0">
            <a:off x="8093459" y="3159760"/>
            <a:ext cx="3414074" cy="800672"/>
            <a:chOff x="0" y="0"/>
            <a:chExt cx="2599341" cy="609600"/>
          </a:xfrm>
        </p:grpSpPr>
        <p:sp>
          <p:nvSpPr>
            <p:cNvPr name="Freeform 6" id="6"/>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gradFill rotWithShape="true">
              <a:gsLst>
                <a:gs pos="0">
                  <a:srgbClr val="007CC2">
                    <a:alpha val="100000"/>
                  </a:srgbClr>
                </a:gs>
                <a:gs pos="100000">
                  <a:srgbClr val="00304B">
                    <a:alpha val="100000"/>
                  </a:srgbClr>
                </a:gs>
              </a:gsLst>
              <a:lin ang="5400000"/>
            </a:gradFill>
          </p:spPr>
        </p:sp>
        <p:sp>
          <p:nvSpPr>
            <p:cNvPr name="TextBox 7" id="7"/>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873791" y="5143500"/>
            <a:ext cx="3414074" cy="800672"/>
            <a:chOff x="0" y="0"/>
            <a:chExt cx="2599341" cy="609600"/>
          </a:xfrm>
        </p:grpSpPr>
        <p:sp>
          <p:nvSpPr>
            <p:cNvPr name="Freeform 9" id="9"/>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solidFill>
              <a:srgbClr val="0094DE"/>
            </a:solidFill>
          </p:spPr>
        </p:sp>
        <p:sp>
          <p:nvSpPr>
            <p:cNvPr name="TextBox 10" id="10"/>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9491827" y="7085204"/>
            <a:ext cx="3414074" cy="800672"/>
            <a:chOff x="0" y="0"/>
            <a:chExt cx="2599341" cy="609600"/>
          </a:xfrm>
        </p:grpSpPr>
        <p:sp>
          <p:nvSpPr>
            <p:cNvPr name="Freeform 12" id="12"/>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gradFill rotWithShape="true">
              <a:gsLst>
                <a:gs pos="0">
                  <a:srgbClr val="007CC2">
                    <a:alpha val="100000"/>
                  </a:srgbClr>
                </a:gs>
                <a:gs pos="100000">
                  <a:srgbClr val="00304B">
                    <a:alpha val="100000"/>
                  </a:srgbClr>
                </a:gs>
              </a:gsLst>
              <a:lin ang="5400000"/>
            </a:gradFill>
          </p:spPr>
        </p:sp>
        <p:sp>
          <p:nvSpPr>
            <p:cNvPr name="TextBox 13" id="13"/>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8402127" y="3361906"/>
            <a:ext cx="2796737" cy="348813"/>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Kết quả thu thập dữ liệu </a:t>
            </a:r>
          </a:p>
        </p:txBody>
      </p:sp>
      <p:sp>
        <p:nvSpPr>
          <p:cNvPr name="TextBox 15" id="15"/>
          <p:cNvSpPr txBox="true"/>
          <p:nvPr/>
        </p:nvSpPr>
        <p:spPr>
          <a:xfrm rot="0">
            <a:off x="9324894" y="5345647"/>
            <a:ext cx="2511868" cy="348813"/>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Làm sạch dữ liệu </a:t>
            </a:r>
          </a:p>
        </p:txBody>
      </p:sp>
      <p:sp>
        <p:nvSpPr>
          <p:cNvPr name="TextBox 16" id="16"/>
          <p:cNvSpPr txBox="true"/>
          <p:nvPr/>
        </p:nvSpPr>
        <p:spPr>
          <a:xfrm rot="0">
            <a:off x="9796627" y="7249955"/>
            <a:ext cx="2918719" cy="348813"/>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Phân tích khai thác dữ liệu </a:t>
            </a:r>
          </a:p>
        </p:txBody>
      </p:sp>
      <p:grpSp>
        <p:nvGrpSpPr>
          <p:cNvPr name="Group 17" id="17"/>
          <p:cNvGrpSpPr/>
          <p:nvPr/>
        </p:nvGrpSpPr>
        <p:grpSpPr>
          <a:xfrm rot="0">
            <a:off x="8093459" y="-1154565"/>
            <a:ext cx="12490286" cy="3523749"/>
            <a:chOff x="0" y="0"/>
            <a:chExt cx="2160789" cy="609600"/>
          </a:xfrm>
        </p:grpSpPr>
        <p:sp>
          <p:nvSpPr>
            <p:cNvPr name="Freeform 18" id="18"/>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gradFill rotWithShape="true">
              <a:gsLst>
                <a:gs pos="0">
                  <a:srgbClr val="007CC2">
                    <a:alpha val="100000"/>
                  </a:srgbClr>
                </a:gs>
                <a:gs pos="100000">
                  <a:srgbClr val="00304B">
                    <a:alpha val="100000"/>
                  </a:srgbClr>
                </a:gs>
              </a:gsLst>
              <a:lin ang="5400000"/>
            </a:gradFill>
          </p:spPr>
        </p:sp>
        <p:sp>
          <p:nvSpPr>
            <p:cNvPr name="TextBox 19" id="19"/>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335955" y="-1154565"/>
            <a:ext cx="13569762" cy="2799566"/>
            <a:chOff x="0" y="0"/>
            <a:chExt cx="2954789" cy="609600"/>
          </a:xfrm>
        </p:grpSpPr>
        <p:sp>
          <p:nvSpPr>
            <p:cNvPr name="Freeform 21" id="21"/>
            <p:cNvSpPr/>
            <p:nvPr/>
          </p:nvSpPr>
          <p:spPr>
            <a:xfrm flipH="false" flipV="false" rot="0">
              <a:off x="0" y="0"/>
              <a:ext cx="2954789" cy="609600"/>
            </a:xfrm>
            <a:custGeom>
              <a:avLst/>
              <a:gdLst/>
              <a:ahLst/>
              <a:cxnLst/>
              <a:rect r="r" b="b" t="t" l="l"/>
              <a:pathLst>
                <a:path h="609600" w="2954789">
                  <a:moveTo>
                    <a:pt x="2751589" y="0"/>
                  </a:moveTo>
                  <a:lnTo>
                    <a:pt x="0" y="0"/>
                  </a:lnTo>
                  <a:lnTo>
                    <a:pt x="203200" y="609600"/>
                  </a:lnTo>
                  <a:lnTo>
                    <a:pt x="2954789" y="609600"/>
                  </a:lnTo>
                  <a:lnTo>
                    <a:pt x="2751589" y="0"/>
                  </a:lnTo>
                  <a:close/>
                </a:path>
              </a:pathLst>
            </a:custGeom>
            <a:gradFill rotWithShape="true">
              <a:gsLst>
                <a:gs pos="0">
                  <a:srgbClr val="0094DE">
                    <a:alpha val="100000"/>
                  </a:srgbClr>
                </a:gs>
                <a:gs pos="100000">
                  <a:srgbClr val="0094DE">
                    <a:alpha val="0"/>
                  </a:srgbClr>
                </a:gs>
              </a:gsLst>
              <a:lin ang="0"/>
            </a:gradFill>
          </p:spPr>
        </p:sp>
        <p:sp>
          <p:nvSpPr>
            <p:cNvPr name="TextBox 22" id="22"/>
            <p:cNvSpPr txBox="true"/>
            <p:nvPr/>
          </p:nvSpPr>
          <p:spPr>
            <a:xfrm>
              <a:off x="101600" y="-38100"/>
              <a:ext cx="2751589" cy="6477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281558" y="8622480"/>
            <a:ext cx="13569762" cy="2799566"/>
            <a:chOff x="0" y="0"/>
            <a:chExt cx="2954789" cy="609600"/>
          </a:xfrm>
        </p:grpSpPr>
        <p:sp>
          <p:nvSpPr>
            <p:cNvPr name="Freeform 24" id="24"/>
            <p:cNvSpPr/>
            <p:nvPr/>
          </p:nvSpPr>
          <p:spPr>
            <a:xfrm flipH="false" flipV="false" rot="0">
              <a:off x="0" y="0"/>
              <a:ext cx="2954789" cy="609600"/>
            </a:xfrm>
            <a:custGeom>
              <a:avLst/>
              <a:gdLst/>
              <a:ahLst/>
              <a:cxnLst/>
              <a:rect r="r" b="b" t="t" l="l"/>
              <a:pathLst>
                <a:path h="609600" w="2954789">
                  <a:moveTo>
                    <a:pt x="2751589" y="0"/>
                  </a:moveTo>
                  <a:lnTo>
                    <a:pt x="0" y="0"/>
                  </a:lnTo>
                  <a:lnTo>
                    <a:pt x="203200" y="609600"/>
                  </a:lnTo>
                  <a:lnTo>
                    <a:pt x="2954789" y="609600"/>
                  </a:lnTo>
                  <a:lnTo>
                    <a:pt x="2751589" y="0"/>
                  </a:lnTo>
                  <a:close/>
                </a:path>
              </a:pathLst>
            </a:custGeom>
            <a:gradFill rotWithShape="true">
              <a:gsLst>
                <a:gs pos="0">
                  <a:srgbClr val="0094DE">
                    <a:alpha val="0"/>
                  </a:srgbClr>
                </a:gs>
                <a:gs pos="100000">
                  <a:srgbClr val="0094DE">
                    <a:alpha val="100000"/>
                  </a:srgbClr>
                </a:gs>
              </a:gsLst>
              <a:lin ang="0"/>
            </a:gradFill>
          </p:spPr>
        </p:sp>
        <p:sp>
          <p:nvSpPr>
            <p:cNvPr name="TextBox 25" id="25"/>
            <p:cNvSpPr txBox="true"/>
            <p:nvPr/>
          </p:nvSpPr>
          <p:spPr>
            <a:xfrm>
              <a:off x="101600" y="-38100"/>
              <a:ext cx="2751589" cy="6477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7227548" y="233452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7" id="27"/>
          <p:cNvSpPr/>
          <p:nvPr/>
        </p:nvSpPr>
        <p:spPr>
          <a:xfrm flipH="false" flipV="false" rot="0">
            <a:off x="7506023" y="233452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7788135" y="2334522"/>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9" id="29"/>
          <p:cNvSpPr/>
          <p:nvPr/>
        </p:nvSpPr>
        <p:spPr>
          <a:xfrm flipH="false" flipV="false" rot="0">
            <a:off x="7227548" y="2543378"/>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0" id="30"/>
          <p:cNvSpPr/>
          <p:nvPr/>
        </p:nvSpPr>
        <p:spPr>
          <a:xfrm flipH="false" flipV="false" rot="0">
            <a:off x="7506023" y="2543378"/>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7788135" y="2543378"/>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2" id="32"/>
          <p:cNvGrpSpPr/>
          <p:nvPr/>
        </p:nvGrpSpPr>
        <p:grpSpPr>
          <a:xfrm rot="0">
            <a:off x="13064893" y="3159760"/>
            <a:ext cx="3414074" cy="800672"/>
            <a:chOff x="0" y="0"/>
            <a:chExt cx="2599341" cy="609600"/>
          </a:xfrm>
        </p:grpSpPr>
        <p:sp>
          <p:nvSpPr>
            <p:cNvPr name="Freeform 33" id="33"/>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gradFill rotWithShape="true">
              <a:gsLst>
                <a:gs pos="0">
                  <a:srgbClr val="007CC2">
                    <a:alpha val="100000"/>
                  </a:srgbClr>
                </a:gs>
                <a:gs pos="100000">
                  <a:srgbClr val="00304B">
                    <a:alpha val="100000"/>
                  </a:srgbClr>
                </a:gs>
              </a:gsLst>
              <a:lin ang="5400000"/>
            </a:gradFill>
          </p:spPr>
        </p:sp>
        <p:sp>
          <p:nvSpPr>
            <p:cNvPr name="TextBox 34" id="34"/>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3845226" y="5143500"/>
            <a:ext cx="3414074" cy="800672"/>
            <a:chOff x="0" y="0"/>
            <a:chExt cx="2599341" cy="609600"/>
          </a:xfrm>
        </p:grpSpPr>
        <p:sp>
          <p:nvSpPr>
            <p:cNvPr name="Freeform 36" id="36"/>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solidFill>
              <a:srgbClr val="0094DE"/>
            </a:solidFill>
          </p:spPr>
        </p:sp>
        <p:sp>
          <p:nvSpPr>
            <p:cNvPr name="TextBox 37" id="37"/>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4463262" y="7085204"/>
            <a:ext cx="3414074" cy="800672"/>
            <a:chOff x="0" y="0"/>
            <a:chExt cx="2599341" cy="609600"/>
          </a:xfrm>
        </p:grpSpPr>
        <p:sp>
          <p:nvSpPr>
            <p:cNvPr name="Freeform 39" id="39"/>
            <p:cNvSpPr/>
            <p:nvPr/>
          </p:nvSpPr>
          <p:spPr>
            <a:xfrm flipH="false" flipV="false" rot="0">
              <a:off x="0" y="0"/>
              <a:ext cx="2599341" cy="609600"/>
            </a:xfrm>
            <a:custGeom>
              <a:avLst/>
              <a:gdLst/>
              <a:ahLst/>
              <a:cxnLst/>
              <a:rect r="r" b="b" t="t" l="l"/>
              <a:pathLst>
                <a:path h="609600" w="2599341">
                  <a:moveTo>
                    <a:pt x="2396141" y="0"/>
                  </a:moveTo>
                  <a:lnTo>
                    <a:pt x="0" y="0"/>
                  </a:lnTo>
                  <a:lnTo>
                    <a:pt x="203200" y="609600"/>
                  </a:lnTo>
                  <a:lnTo>
                    <a:pt x="2599341" y="609600"/>
                  </a:lnTo>
                  <a:lnTo>
                    <a:pt x="2396141" y="0"/>
                  </a:lnTo>
                  <a:close/>
                </a:path>
              </a:pathLst>
            </a:custGeom>
            <a:gradFill rotWithShape="true">
              <a:gsLst>
                <a:gs pos="0">
                  <a:srgbClr val="007CC2">
                    <a:alpha val="100000"/>
                  </a:srgbClr>
                </a:gs>
                <a:gs pos="100000">
                  <a:srgbClr val="00304B">
                    <a:alpha val="100000"/>
                  </a:srgbClr>
                </a:gs>
              </a:gsLst>
              <a:lin ang="5400000"/>
            </a:gradFill>
          </p:spPr>
        </p:sp>
        <p:sp>
          <p:nvSpPr>
            <p:cNvPr name="TextBox 40" id="40"/>
            <p:cNvSpPr txBox="true"/>
            <p:nvPr/>
          </p:nvSpPr>
          <p:spPr>
            <a:xfrm>
              <a:off x="101600" y="-38100"/>
              <a:ext cx="2396141" cy="6477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3373562" y="3361906"/>
            <a:ext cx="2796737" cy="348813"/>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Nhận xét kết quả </a:t>
            </a:r>
          </a:p>
        </p:txBody>
      </p:sp>
      <p:sp>
        <p:nvSpPr>
          <p:cNvPr name="TextBox 42" id="42"/>
          <p:cNvSpPr txBox="true"/>
          <p:nvPr/>
        </p:nvSpPr>
        <p:spPr>
          <a:xfrm rot="0">
            <a:off x="14296329" y="5168373"/>
            <a:ext cx="2511868" cy="701238"/>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Định hướng phát triển trong tương lai </a:t>
            </a:r>
          </a:p>
        </p:txBody>
      </p:sp>
      <p:sp>
        <p:nvSpPr>
          <p:cNvPr name="TextBox 43" id="43"/>
          <p:cNvSpPr txBox="true"/>
          <p:nvPr/>
        </p:nvSpPr>
        <p:spPr>
          <a:xfrm rot="0">
            <a:off x="14768062" y="7249955"/>
            <a:ext cx="2918719" cy="348813"/>
          </a:xfrm>
          <a:prstGeom prst="rect">
            <a:avLst/>
          </a:prstGeom>
        </p:spPr>
        <p:txBody>
          <a:bodyPr anchor="t" rtlCol="false" tIns="0" lIns="0" bIns="0" rIns="0">
            <a:spAutoFit/>
          </a:bodyPr>
          <a:lstStyle/>
          <a:p>
            <a:pPr algn="ctr">
              <a:lnSpc>
                <a:spcPts val="2824"/>
              </a:lnSpc>
              <a:spcBef>
                <a:spcPct val="0"/>
              </a:spcBef>
            </a:pPr>
            <a:r>
              <a:rPr lang="en-US" sz="2017">
                <a:solidFill>
                  <a:srgbClr val="FFFFFF"/>
                </a:solidFill>
                <a:latin typeface="Francois One"/>
                <a:ea typeface="Francois One"/>
                <a:cs typeface="Francois One"/>
                <a:sym typeface="Francois One"/>
              </a:rPr>
              <a:t>Bảng phân công nhiệm vụ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true" rot="0">
            <a:off x="0" y="0"/>
            <a:ext cx="5846963" cy="4114800"/>
          </a:xfrm>
          <a:custGeom>
            <a:avLst/>
            <a:gdLst/>
            <a:ahLst/>
            <a:cxnLst/>
            <a:rect r="r" b="b" t="t" l="l"/>
            <a:pathLst>
              <a:path h="4114800" w="5846963">
                <a:moveTo>
                  <a:pt x="0" y="4114800"/>
                </a:moveTo>
                <a:lnTo>
                  <a:pt x="5846963" y="4114800"/>
                </a:lnTo>
                <a:lnTo>
                  <a:pt x="5846963"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441037" y="0"/>
            <a:ext cx="5846963" cy="4114800"/>
          </a:xfrm>
          <a:custGeom>
            <a:avLst/>
            <a:gdLst/>
            <a:ahLst/>
            <a:cxnLst/>
            <a:rect r="r" b="b" t="t" l="l"/>
            <a:pathLst>
              <a:path h="4114800" w="5846963">
                <a:moveTo>
                  <a:pt x="5846963" y="4114800"/>
                </a:moveTo>
                <a:lnTo>
                  <a:pt x="0" y="4114800"/>
                </a:lnTo>
                <a:lnTo>
                  <a:pt x="0" y="0"/>
                </a:lnTo>
                <a:lnTo>
                  <a:pt x="5846963" y="0"/>
                </a:lnTo>
                <a:lnTo>
                  <a:pt x="5846963"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0027" y="4211553"/>
            <a:ext cx="15919273" cy="5046747"/>
            <a:chOff x="0" y="0"/>
            <a:chExt cx="1849734" cy="586405"/>
          </a:xfrm>
        </p:grpSpPr>
        <p:sp>
          <p:nvSpPr>
            <p:cNvPr name="Freeform 5" id="5"/>
            <p:cNvSpPr/>
            <p:nvPr/>
          </p:nvSpPr>
          <p:spPr>
            <a:xfrm flipH="false" flipV="false" rot="0">
              <a:off x="0" y="0"/>
              <a:ext cx="1849734" cy="586405"/>
            </a:xfrm>
            <a:custGeom>
              <a:avLst/>
              <a:gdLst/>
              <a:ahLst/>
              <a:cxnLst/>
              <a:rect r="r" b="b" t="t" l="l"/>
              <a:pathLst>
                <a:path h="586405" w="1849734">
                  <a:moveTo>
                    <a:pt x="1646534" y="0"/>
                  </a:moveTo>
                  <a:lnTo>
                    <a:pt x="0" y="0"/>
                  </a:lnTo>
                  <a:lnTo>
                    <a:pt x="203200" y="586405"/>
                  </a:lnTo>
                  <a:lnTo>
                    <a:pt x="1849734" y="586405"/>
                  </a:lnTo>
                  <a:lnTo>
                    <a:pt x="1646534" y="0"/>
                  </a:lnTo>
                  <a:close/>
                </a:path>
              </a:pathLst>
            </a:custGeom>
            <a:blipFill>
              <a:blip r:embed="rId4"/>
              <a:stretch>
                <a:fillRect l="-3096" t="0" r="0" b="0"/>
              </a:stretch>
            </a:blipFill>
            <a:ln w="200025" cap="sq">
              <a:gradFill>
                <a:gsLst>
                  <a:gs pos="0">
                    <a:srgbClr val="007CC2">
                      <a:alpha val="100000"/>
                    </a:srgbClr>
                  </a:gs>
                  <a:gs pos="100000">
                    <a:srgbClr val="00304B">
                      <a:alpha val="100000"/>
                    </a:srgbClr>
                  </a:gs>
                </a:gsLst>
                <a:lin ang="2700000"/>
              </a:gradFill>
              <a:prstDash val="solid"/>
              <a:miter/>
            </a:ln>
          </p:spPr>
        </p:sp>
      </p:grpSp>
      <p:sp>
        <p:nvSpPr>
          <p:cNvPr name="AutoShape 6" id="6"/>
          <p:cNvSpPr/>
          <p:nvPr/>
        </p:nvSpPr>
        <p:spPr>
          <a:xfrm>
            <a:off x="4281231" y="3508251"/>
            <a:ext cx="9725537" cy="0"/>
          </a:xfrm>
          <a:prstGeom prst="line">
            <a:avLst/>
          </a:prstGeom>
          <a:ln cap="flat" w="38100">
            <a:solidFill>
              <a:srgbClr val="0061A9"/>
            </a:solidFill>
            <a:prstDash val="solid"/>
            <a:headEnd type="none" len="sm" w="sm"/>
            <a:tailEnd type="none" len="sm" w="sm"/>
          </a:ln>
        </p:spPr>
      </p:sp>
      <p:grpSp>
        <p:nvGrpSpPr>
          <p:cNvPr name="Group 7" id="7"/>
          <p:cNvGrpSpPr/>
          <p:nvPr/>
        </p:nvGrpSpPr>
        <p:grpSpPr>
          <a:xfrm rot="0">
            <a:off x="4281231" y="2330775"/>
            <a:ext cx="699825" cy="348094"/>
            <a:chOff x="0" y="0"/>
            <a:chExt cx="933100" cy="464125"/>
          </a:xfrm>
        </p:grpSpPr>
        <p:sp>
          <p:nvSpPr>
            <p:cNvPr name="Freeform 8" id="8"/>
            <p:cNvSpPr/>
            <p:nvPr/>
          </p:nvSpPr>
          <p:spPr>
            <a:xfrm flipH="false" flipV="false" rot="0">
              <a:off x="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7130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4745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37130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74745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4" id="14"/>
          <p:cNvGrpSpPr/>
          <p:nvPr/>
        </p:nvGrpSpPr>
        <p:grpSpPr>
          <a:xfrm rot="0">
            <a:off x="12966997" y="2330775"/>
            <a:ext cx="699825" cy="348094"/>
            <a:chOff x="0" y="0"/>
            <a:chExt cx="933100" cy="464125"/>
          </a:xfrm>
        </p:grpSpPr>
        <p:sp>
          <p:nvSpPr>
            <p:cNvPr name="Freeform 15" id="15"/>
            <p:cNvSpPr/>
            <p:nvPr/>
          </p:nvSpPr>
          <p:spPr>
            <a:xfrm flipH="false" flipV="false" rot="0">
              <a:off x="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37130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747450" y="0"/>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7130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747450" y="278475"/>
              <a:ext cx="185650" cy="185650"/>
            </a:xfrm>
            <a:custGeom>
              <a:avLst/>
              <a:gdLst/>
              <a:ahLst/>
              <a:cxnLst/>
              <a:rect r="r" b="b" t="t" l="l"/>
              <a:pathLst>
                <a:path h="185650" w="185650">
                  <a:moveTo>
                    <a:pt x="0" y="0"/>
                  </a:moveTo>
                  <a:lnTo>
                    <a:pt x="185650" y="0"/>
                  </a:lnTo>
                  <a:lnTo>
                    <a:pt x="185650" y="185650"/>
                  </a:lnTo>
                  <a:lnTo>
                    <a:pt x="0" y="185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21" id="21"/>
          <p:cNvGrpSpPr/>
          <p:nvPr/>
        </p:nvGrpSpPr>
        <p:grpSpPr>
          <a:xfrm rot="0">
            <a:off x="6095090" y="2504822"/>
            <a:ext cx="6345948" cy="800672"/>
            <a:chOff x="0" y="0"/>
            <a:chExt cx="4831554" cy="609600"/>
          </a:xfrm>
        </p:grpSpPr>
        <p:sp>
          <p:nvSpPr>
            <p:cNvPr name="Freeform 22" id="22"/>
            <p:cNvSpPr/>
            <p:nvPr/>
          </p:nvSpPr>
          <p:spPr>
            <a:xfrm flipH="false" flipV="false" rot="0">
              <a:off x="0" y="0"/>
              <a:ext cx="4831554" cy="609600"/>
            </a:xfrm>
            <a:custGeom>
              <a:avLst/>
              <a:gdLst/>
              <a:ahLst/>
              <a:cxnLst/>
              <a:rect r="r" b="b" t="t" l="l"/>
              <a:pathLst>
                <a:path h="609600" w="4831554">
                  <a:moveTo>
                    <a:pt x="4628354" y="0"/>
                  </a:moveTo>
                  <a:lnTo>
                    <a:pt x="0" y="0"/>
                  </a:lnTo>
                  <a:lnTo>
                    <a:pt x="203200" y="609600"/>
                  </a:lnTo>
                  <a:lnTo>
                    <a:pt x="4831554" y="609600"/>
                  </a:lnTo>
                  <a:lnTo>
                    <a:pt x="4628354" y="0"/>
                  </a:lnTo>
                  <a:close/>
                </a:path>
              </a:pathLst>
            </a:custGeom>
            <a:solidFill>
              <a:srgbClr val="0094DE"/>
            </a:solidFill>
          </p:spPr>
        </p:sp>
        <p:sp>
          <p:nvSpPr>
            <p:cNvPr name="TextBox 23" id="23"/>
            <p:cNvSpPr txBox="true"/>
            <p:nvPr/>
          </p:nvSpPr>
          <p:spPr>
            <a:xfrm>
              <a:off x="101600" y="-38100"/>
              <a:ext cx="4628354" cy="6477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846963" y="114300"/>
            <a:ext cx="6661536" cy="1943100"/>
          </a:xfrm>
          <a:prstGeom prst="rect">
            <a:avLst/>
          </a:prstGeom>
        </p:spPr>
        <p:txBody>
          <a:bodyPr anchor="t" rtlCol="false" tIns="0" lIns="0" bIns="0" rIns="0">
            <a:spAutoFit/>
          </a:bodyPr>
          <a:lstStyle/>
          <a:p>
            <a:pPr algn="ctr">
              <a:lnSpc>
                <a:spcPts val="7666"/>
              </a:lnSpc>
            </a:pPr>
            <a:r>
              <a:rPr lang="en-US" sz="6388" spc="-229">
                <a:solidFill>
                  <a:srgbClr val="007CC2"/>
                </a:solidFill>
                <a:latin typeface="Sigmar One"/>
                <a:ea typeface="Sigmar One"/>
                <a:cs typeface="Sigmar One"/>
                <a:sym typeface="Sigmar One"/>
              </a:rPr>
              <a:t>Kết quả thu thập dữ liệu </a:t>
            </a:r>
          </a:p>
        </p:txBody>
      </p:sp>
      <p:sp>
        <p:nvSpPr>
          <p:cNvPr name="TextBox 25" id="25"/>
          <p:cNvSpPr txBox="true"/>
          <p:nvPr/>
        </p:nvSpPr>
        <p:spPr>
          <a:xfrm rot="0">
            <a:off x="7072499" y="2621719"/>
            <a:ext cx="4668962" cy="464384"/>
          </a:xfrm>
          <a:prstGeom prst="rect">
            <a:avLst/>
          </a:prstGeom>
        </p:spPr>
        <p:txBody>
          <a:bodyPr anchor="t" rtlCol="false" tIns="0" lIns="0" bIns="0" rIns="0">
            <a:spAutoFit/>
          </a:bodyPr>
          <a:lstStyle/>
          <a:p>
            <a:pPr algn="ctr">
              <a:lnSpc>
                <a:spcPts val="3804"/>
              </a:lnSpc>
              <a:spcBef>
                <a:spcPct val="0"/>
              </a:spcBef>
            </a:pPr>
            <a:r>
              <a:rPr lang="en-US" sz="2717">
                <a:solidFill>
                  <a:srgbClr val="FFFFFF"/>
                </a:solidFill>
                <a:latin typeface="Francois One"/>
                <a:ea typeface="Francois One"/>
                <a:cs typeface="Francois One"/>
                <a:sym typeface="Francois One"/>
              </a:rPr>
              <a:t>15246 dòng và 11 cột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757103" y="-655444"/>
            <a:ext cx="4623118" cy="4311355"/>
            <a:chOff x="0" y="0"/>
            <a:chExt cx="812800" cy="757988"/>
          </a:xfrm>
        </p:grpSpPr>
        <p:sp>
          <p:nvSpPr>
            <p:cNvPr name="Freeform 3" id="3"/>
            <p:cNvSpPr/>
            <p:nvPr/>
          </p:nvSpPr>
          <p:spPr>
            <a:xfrm flipH="false" flipV="false" rot="0">
              <a:off x="0" y="0"/>
              <a:ext cx="812800" cy="757988"/>
            </a:xfrm>
            <a:custGeom>
              <a:avLst/>
              <a:gdLst/>
              <a:ahLst/>
              <a:cxnLst/>
              <a:rect r="r" b="b" t="t" l="l"/>
              <a:pathLst>
                <a:path h="757988" w="812800">
                  <a:moveTo>
                    <a:pt x="406400" y="757988"/>
                  </a:moveTo>
                  <a:lnTo>
                    <a:pt x="812800" y="0"/>
                  </a:lnTo>
                  <a:lnTo>
                    <a:pt x="0" y="0"/>
                  </a:lnTo>
                  <a:lnTo>
                    <a:pt x="406400" y="757988"/>
                  </a:lnTo>
                  <a:close/>
                </a:path>
              </a:pathLst>
            </a:custGeom>
            <a:gradFill rotWithShape="true">
              <a:gsLst>
                <a:gs pos="0">
                  <a:srgbClr val="000000">
                    <a:alpha val="100000"/>
                  </a:srgbClr>
                </a:gs>
                <a:gs pos="100000">
                  <a:srgbClr val="555555">
                    <a:alpha val="100000"/>
                  </a:srgbClr>
                </a:gs>
              </a:gsLst>
              <a:lin ang="5400000"/>
            </a:gradFill>
          </p:spPr>
        </p:sp>
        <p:sp>
          <p:nvSpPr>
            <p:cNvPr name="TextBox 4" id="4"/>
            <p:cNvSpPr txBox="true"/>
            <p:nvPr/>
          </p:nvSpPr>
          <p:spPr>
            <a:xfrm>
              <a:off x="127000" y="16042"/>
              <a:ext cx="558800" cy="3900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693108">
            <a:off x="6187603" y="-1443969"/>
            <a:ext cx="3303162" cy="14331234"/>
            <a:chOff x="0" y="0"/>
            <a:chExt cx="869969" cy="3774481"/>
          </a:xfrm>
        </p:grpSpPr>
        <p:sp>
          <p:nvSpPr>
            <p:cNvPr name="Freeform 6" id="6"/>
            <p:cNvSpPr/>
            <p:nvPr/>
          </p:nvSpPr>
          <p:spPr>
            <a:xfrm flipH="false" flipV="false" rot="0">
              <a:off x="0" y="0"/>
              <a:ext cx="869969" cy="3774481"/>
            </a:xfrm>
            <a:custGeom>
              <a:avLst/>
              <a:gdLst/>
              <a:ahLst/>
              <a:cxnLst/>
              <a:rect r="r" b="b" t="t" l="l"/>
              <a:pathLst>
                <a:path h="3774481" w="869969">
                  <a:moveTo>
                    <a:pt x="0" y="0"/>
                  </a:moveTo>
                  <a:lnTo>
                    <a:pt x="869969" y="0"/>
                  </a:lnTo>
                  <a:lnTo>
                    <a:pt x="869969" y="3774481"/>
                  </a:lnTo>
                  <a:lnTo>
                    <a:pt x="0" y="3774481"/>
                  </a:lnTo>
                  <a:close/>
                </a:path>
              </a:pathLst>
            </a:custGeom>
            <a:solidFill>
              <a:srgbClr val="003D60"/>
            </a:solidFill>
          </p:spPr>
        </p:sp>
        <p:sp>
          <p:nvSpPr>
            <p:cNvPr name="TextBox 7" id="7"/>
            <p:cNvSpPr txBox="true"/>
            <p:nvPr/>
          </p:nvSpPr>
          <p:spPr>
            <a:xfrm>
              <a:off x="0" y="-38100"/>
              <a:ext cx="869969" cy="38125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465562" y="4366208"/>
            <a:ext cx="20624110" cy="6189833"/>
            <a:chOff x="0" y="0"/>
            <a:chExt cx="1195285" cy="358736"/>
          </a:xfrm>
        </p:grpSpPr>
        <p:sp>
          <p:nvSpPr>
            <p:cNvPr name="Freeform 9" id="9"/>
            <p:cNvSpPr/>
            <p:nvPr/>
          </p:nvSpPr>
          <p:spPr>
            <a:xfrm flipH="false" flipV="false" rot="0">
              <a:off x="0" y="0"/>
              <a:ext cx="1195285" cy="358736"/>
            </a:xfrm>
            <a:custGeom>
              <a:avLst/>
              <a:gdLst/>
              <a:ahLst/>
              <a:cxnLst/>
              <a:rect r="r" b="b" t="t" l="l"/>
              <a:pathLst>
                <a:path h="358736" w="1195285">
                  <a:moveTo>
                    <a:pt x="203200" y="0"/>
                  </a:moveTo>
                  <a:lnTo>
                    <a:pt x="992085" y="0"/>
                  </a:lnTo>
                  <a:lnTo>
                    <a:pt x="1195285" y="358736"/>
                  </a:lnTo>
                  <a:lnTo>
                    <a:pt x="0" y="358736"/>
                  </a:lnTo>
                  <a:lnTo>
                    <a:pt x="203200" y="0"/>
                  </a:lnTo>
                  <a:close/>
                </a:path>
              </a:pathLst>
            </a:custGeom>
            <a:gradFill rotWithShape="true">
              <a:gsLst>
                <a:gs pos="0">
                  <a:srgbClr val="007CC2">
                    <a:alpha val="100000"/>
                  </a:srgbClr>
                </a:gs>
                <a:gs pos="100000">
                  <a:srgbClr val="00304B">
                    <a:alpha val="100000"/>
                  </a:srgbClr>
                </a:gs>
              </a:gsLst>
              <a:lin ang="5400000"/>
            </a:gradFill>
          </p:spPr>
        </p:sp>
        <p:sp>
          <p:nvSpPr>
            <p:cNvPr name="TextBox 10" id="10"/>
            <p:cNvSpPr txBox="true"/>
            <p:nvPr/>
          </p:nvSpPr>
          <p:spPr>
            <a:xfrm>
              <a:off x="127000" y="-38100"/>
              <a:ext cx="941285" cy="39683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69006" y="-465114"/>
            <a:ext cx="11924709" cy="11217229"/>
            <a:chOff x="0" y="0"/>
            <a:chExt cx="5845933" cy="5499100"/>
          </a:xfrm>
        </p:grpSpPr>
        <p:sp>
          <p:nvSpPr>
            <p:cNvPr name="Freeform 12" id="12"/>
            <p:cNvSpPr/>
            <p:nvPr/>
          </p:nvSpPr>
          <p:spPr>
            <a:xfrm flipH="false" flipV="false" rot="0">
              <a:off x="0" y="0"/>
              <a:ext cx="5845933" cy="5499100"/>
            </a:xfrm>
            <a:custGeom>
              <a:avLst/>
              <a:gdLst/>
              <a:ahLst/>
              <a:cxnLst/>
              <a:rect r="r" b="b" t="t" l="l"/>
              <a:pathLst>
                <a:path h="5499100" w="5845933">
                  <a:moveTo>
                    <a:pt x="4384450" y="0"/>
                  </a:moveTo>
                  <a:lnTo>
                    <a:pt x="1461483" y="0"/>
                  </a:lnTo>
                  <a:lnTo>
                    <a:pt x="0" y="2749550"/>
                  </a:lnTo>
                  <a:lnTo>
                    <a:pt x="1461483" y="5499100"/>
                  </a:lnTo>
                  <a:lnTo>
                    <a:pt x="4384450" y="5499100"/>
                  </a:lnTo>
                  <a:lnTo>
                    <a:pt x="5845933" y="2749550"/>
                  </a:lnTo>
                  <a:close/>
                </a:path>
              </a:pathLst>
            </a:custGeom>
            <a:blipFill>
              <a:blip r:embed="rId2"/>
              <a:stretch>
                <a:fillRect l="-20594" t="0" r="-20594" b="0"/>
              </a:stretch>
            </a:blipFill>
            <a:ln w="257175" cap="sq">
              <a:gradFill>
                <a:gsLst>
                  <a:gs pos="0">
                    <a:srgbClr val="007CC2">
                      <a:alpha val="100000"/>
                    </a:srgbClr>
                  </a:gs>
                  <a:gs pos="100000">
                    <a:srgbClr val="00304B">
                      <a:alpha val="100000"/>
                    </a:srgbClr>
                  </a:gs>
                </a:gsLst>
                <a:lin ang="2700000"/>
              </a:gradFill>
              <a:prstDash val="solid"/>
              <a:miter/>
            </a:ln>
          </p:spPr>
        </p:sp>
      </p:grpSp>
      <p:sp>
        <p:nvSpPr>
          <p:cNvPr name="Freeform 13" id="13"/>
          <p:cNvSpPr/>
          <p:nvPr/>
        </p:nvSpPr>
        <p:spPr>
          <a:xfrm flipH="false" flipV="false" rot="0">
            <a:off x="9380221" y="15240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658696" y="15240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940808" y="1524000"/>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380221" y="17328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658696" y="17328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9940808" y="173285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9180492">
            <a:off x="5452066" y="6567897"/>
            <a:ext cx="947891" cy="5097337"/>
            <a:chOff x="0" y="0"/>
            <a:chExt cx="249650" cy="1342508"/>
          </a:xfrm>
        </p:grpSpPr>
        <p:sp>
          <p:nvSpPr>
            <p:cNvPr name="Freeform 20" id="20"/>
            <p:cNvSpPr/>
            <p:nvPr/>
          </p:nvSpPr>
          <p:spPr>
            <a:xfrm flipH="false" flipV="false" rot="0">
              <a:off x="0" y="0"/>
              <a:ext cx="249650" cy="1342508"/>
            </a:xfrm>
            <a:custGeom>
              <a:avLst/>
              <a:gdLst/>
              <a:ahLst/>
              <a:cxnLst/>
              <a:rect r="r" b="b" t="t" l="l"/>
              <a:pathLst>
                <a:path h="1342508" w="249650">
                  <a:moveTo>
                    <a:pt x="0" y="0"/>
                  </a:moveTo>
                  <a:lnTo>
                    <a:pt x="249650" y="0"/>
                  </a:lnTo>
                  <a:lnTo>
                    <a:pt x="249650" y="1342508"/>
                  </a:lnTo>
                  <a:lnTo>
                    <a:pt x="0" y="1342508"/>
                  </a:lnTo>
                  <a:close/>
                </a:path>
              </a:pathLst>
            </a:custGeom>
            <a:gradFill rotWithShape="true">
              <a:gsLst>
                <a:gs pos="0">
                  <a:srgbClr val="FFFFFF">
                    <a:alpha val="100000"/>
                  </a:srgbClr>
                </a:gs>
                <a:gs pos="100000">
                  <a:srgbClr val="D8D8D8">
                    <a:alpha val="0"/>
                  </a:srgbClr>
                </a:gs>
              </a:gsLst>
              <a:lin ang="5400000"/>
            </a:gradFill>
          </p:spPr>
        </p:sp>
        <p:sp>
          <p:nvSpPr>
            <p:cNvPr name="TextBox 21" id="21"/>
            <p:cNvSpPr txBox="true"/>
            <p:nvPr/>
          </p:nvSpPr>
          <p:spPr>
            <a:xfrm>
              <a:off x="0" y="-38100"/>
              <a:ext cx="249650" cy="138060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199960" y="0"/>
            <a:ext cx="7498781" cy="1524000"/>
          </a:xfrm>
          <a:prstGeom prst="rect">
            <a:avLst/>
          </a:prstGeom>
        </p:spPr>
        <p:txBody>
          <a:bodyPr anchor="t" rtlCol="false" tIns="0" lIns="0" bIns="0" rIns="0">
            <a:spAutoFit/>
          </a:bodyPr>
          <a:lstStyle/>
          <a:p>
            <a:pPr algn="r">
              <a:lnSpc>
                <a:spcPts val="6027"/>
              </a:lnSpc>
            </a:pPr>
          </a:p>
          <a:p>
            <a:pPr algn="r">
              <a:lnSpc>
                <a:spcPts val="6027"/>
              </a:lnSpc>
            </a:pPr>
            <a:r>
              <a:rPr lang="en-US" sz="5023" spc="-180">
                <a:solidFill>
                  <a:srgbClr val="007CC2"/>
                </a:solidFill>
                <a:latin typeface="Sigmar One"/>
                <a:ea typeface="Sigmar One"/>
                <a:cs typeface="Sigmar One"/>
                <a:sym typeface="Sigmar One"/>
              </a:rPr>
              <a:t>Làm sạch dữ liệu</a:t>
            </a:r>
          </a:p>
        </p:txBody>
      </p:sp>
      <p:grpSp>
        <p:nvGrpSpPr>
          <p:cNvPr name="Group 23" id="23"/>
          <p:cNvGrpSpPr/>
          <p:nvPr/>
        </p:nvGrpSpPr>
        <p:grpSpPr>
          <a:xfrm rot="0">
            <a:off x="9144000" y="2403420"/>
            <a:ext cx="18401665" cy="1252491"/>
            <a:chOff x="0" y="0"/>
            <a:chExt cx="5804719" cy="395092"/>
          </a:xfrm>
        </p:grpSpPr>
        <p:sp>
          <p:nvSpPr>
            <p:cNvPr name="Freeform 24" id="24"/>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25" id="25"/>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8736938" y="2463842"/>
            <a:ext cx="5237506" cy="826041"/>
          </a:xfrm>
          <a:prstGeom prst="rect">
            <a:avLst/>
          </a:prstGeom>
        </p:spPr>
        <p:txBody>
          <a:bodyPr anchor="t" rtlCol="false" tIns="0" lIns="0" bIns="0" rIns="0">
            <a:spAutoFit/>
          </a:bodyPr>
          <a:lstStyle/>
          <a:p>
            <a:pPr algn="r">
              <a:lnSpc>
                <a:spcPts val="6723"/>
              </a:lnSpc>
              <a:spcBef>
                <a:spcPct val="0"/>
              </a:spcBef>
            </a:pPr>
            <a:r>
              <a:rPr lang="en-US" sz="4802">
                <a:solidFill>
                  <a:srgbClr val="FFFFFF"/>
                </a:solidFill>
                <a:latin typeface="Francois One"/>
                <a:ea typeface="Francois One"/>
                <a:cs typeface="Francois One"/>
                <a:sym typeface="Francois One"/>
              </a:rPr>
              <a:t>Đổi kiểu dữ liệu</a:t>
            </a:r>
          </a:p>
        </p:txBody>
      </p:sp>
      <p:sp>
        <p:nvSpPr>
          <p:cNvPr name="Freeform 27" id="27"/>
          <p:cNvSpPr/>
          <p:nvPr/>
        </p:nvSpPr>
        <p:spPr>
          <a:xfrm flipH="false" flipV="false" rot="-10800000">
            <a:off x="15267570" y="4588185"/>
            <a:ext cx="607462" cy="607462"/>
          </a:xfrm>
          <a:custGeom>
            <a:avLst/>
            <a:gdLst/>
            <a:ahLst/>
            <a:cxnLst/>
            <a:rect r="r" b="b" t="t" l="l"/>
            <a:pathLst>
              <a:path h="607462" w="607462">
                <a:moveTo>
                  <a:pt x="0" y="0"/>
                </a:moveTo>
                <a:lnTo>
                  <a:pt x="607461" y="0"/>
                </a:lnTo>
                <a:lnTo>
                  <a:pt x="607461" y="607462"/>
                </a:lnTo>
                <a:lnTo>
                  <a:pt x="0" y="607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10800000">
            <a:off x="17107658" y="6455767"/>
            <a:ext cx="352816" cy="352816"/>
          </a:xfrm>
          <a:custGeom>
            <a:avLst/>
            <a:gdLst/>
            <a:ahLst/>
            <a:cxnLst/>
            <a:rect r="r" b="b" t="t" l="l"/>
            <a:pathLst>
              <a:path h="352816" w="352816">
                <a:moveTo>
                  <a:pt x="0" y="0"/>
                </a:moveTo>
                <a:lnTo>
                  <a:pt x="352816" y="0"/>
                </a:lnTo>
                <a:lnTo>
                  <a:pt x="352816" y="352817"/>
                </a:lnTo>
                <a:lnTo>
                  <a:pt x="0" y="3528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7839184" y="876847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8117659" y="876847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8399771" y="8768472"/>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839184" y="8977328"/>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8117659" y="8977328"/>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8399771" y="8977328"/>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5" id="35"/>
          <p:cNvGrpSpPr/>
          <p:nvPr/>
        </p:nvGrpSpPr>
        <p:grpSpPr>
          <a:xfrm rot="0">
            <a:off x="10199960" y="4588185"/>
            <a:ext cx="18401665" cy="1252491"/>
            <a:chOff x="0" y="0"/>
            <a:chExt cx="5804719" cy="395092"/>
          </a:xfrm>
        </p:grpSpPr>
        <p:sp>
          <p:nvSpPr>
            <p:cNvPr name="Freeform 36" id="36"/>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37" id="37"/>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0637525" y="4682854"/>
            <a:ext cx="5237506" cy="826041"/>
          </a:xfrm>
          <a:prstGeom prst="rect">
            <a:avLst/>
          </a:prstGeom>
        </p:spPr>
        <p:txBody>
          <a:bodyPr anchor="t" rtlCol="false" tIns="0" lIns="0" bIns="0" rIns="0">
            <a:spAutoFit/>
          </a:bodyPr>
          <a:lstStyle/>
          <a:p>
            <a:pPr algn="r">
              <a:lnSpc>
                <a:spcPts val="6723"/>
              </a:lnSpc>
              <a:spcBef>
                <a:spcPct val="0"/>
              </a:spcBef>
            </a:pPr>
            <a:r>
              <a:rPr lang="en-US" sz="4802">
                <a:solidFill>
                  <a:srgbClr val="FFFFFF"/>
                </a:solidFill>
                <a:latin typeface="Francois One"/>
                <a:ea typeface="Francois One"/>
                <a:cs typeface="Francois One"/>
                <a:sym typeface="Francois One"/>
              </a:rPr>
              <a:t>Xử lý dữ liệu thiếu</a:t>
            </a:r>
          </a:p>
        </p:txBody>
      </p:sp>
      <p:grpSp>
        <p:nvGrpSpPr>
          <p:cNvPr name="Group 39" id="39"/>
          <p:cNvGrpSpPr/>
          <p:nvPr/>
        </p:nvGrpSpPr>
        <p:grpSpPr>
          <a:xfrm rot="0">
            <a:off x="11355691" y="6774126"/>
            <a:ext cx="18401665" cy="1252491"/>
            <a:chOff x="0" y="0"/>
            <a:chExt cx="5804719" cy="395092"/>
          </a:xfrm>
        </p:grpSpPr>
        <p:sp>
          <p:nvSpPr>
            <p:cNvPr name="Freeform 40" id="40"/>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41" id="41"/>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42" id="42"/>
          <p:cNvSpPr txBox="true"/>
          <p:nvPr/>
        </p:nvSpPr>
        <p:spPr>
          <a:xfrm rot="0">
            <a:off x="12098218" y="6939726"/>
            <a:ext cx="6091836" cy="826041"/>
          </a:xfrm>
          <a:prstGeom prst="rect">
            <a:avLst/>
          </a:prstGeom>
        </p:spPr>
        <p:txBody>
          <a:bodyPr anchor="t" rtlCol="false" tIns="0" lIns="0" bIns="0" rIns="0">
            <a:spAutoFit/>
          </a:bodyPr>
          <a:lstStyle/>
          <a:p>
            <a:pPr algn="r">
              <a:lnSpc>
                <a:spcPts val="6723"/>
              </a:lnSpc>
              <a:spcBef>
                <a:spcPct val="0"/>
              </a:spcBef>
            </a:pPr>
            <a:r>
              <a:rPr lang="en-US" sz="4802">
                <a:solidFill>
                  <a:srgbClr val="FFFFFF"/>
                </a:solidFill>
                <a:latin typeface="Francois One"/>
                <a:ea typeface="Francois One"/>
                <a:cs typeface="Francois One"/>
                <a:sym typeface="Francois One"/>
              </a:rPr>
              <a:t>Xử lý dữ liệu trùng lặp</a:t>
            </a:r>
          </a:p>
        </p:txBody>
      </p:sp>
      <p:grpSp>
        <p:nvGrpSpPr>
          <p:cNvPr name="Group 43" id="43"/>
          <p:cNvGrpSpPr/>
          <p:nvPr/>
        </p:nvGrpSpPr>
        <p:grpSpPr>
          <a:xfrm rot="0">
            <a:off x="12252997" y="8838090"/>
            <a:ext cx="18401665" cy="1252491"/>
            <a:chOff x="0" y="0"/>
            <a:chExt cx="5804719" cy="395092"/>
          </a:xfrm>
        </p:grpSpPr>
        <p:sp>
          <p:nvSpPr>
            <p:cNvPr name="Freeform 44" id="44"/>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45" id="45"/>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46" id="46"/>
          <p:cNvSpPr txBox="true"/>
          <p:nvPr/>
        </p:nvSpPr>
        <p:spPr>
          <a:xfrm rot="0">
            <a:off x="12952547" y="9030840"/>
            <a:ext cx="5237506" cy="771453"/>
          </a:xfrm>
          <a:prstGeom prst="rect">
            <a:avLst/>
          </a:prstGeom>
        </p:spPr>
        <p:txBody>
          <a:bodyPr anchor="t" rtlCol="false" tIns="0" lIns="0" bIns="0" rIns="0">
            <a:spAutoFit/>
          </a:bodyPr>
          <a:lstStyle/>
          <a:p>
            <a:pPr algn="r">
              <a:lnSpc>
                <a:spcPts val="6303"/>
              </a:lnSpc>
              <a:spcBef>
                <a:spcPct val="0"/>
              </a:spcBef>
            </a:pPr>
            <a:r>
              <a:rPr lang="en-US" sz="4502">
                <a:solidFill>
                  <a:srgbClr val="FFFFFF"/>
                </a:solidFill>
                <a:latin typeface="Francois One"/>
                <a:ea typeface="Francois One"/>
                <a:cs typeface="Francois One"/>
                <a:sym typeface="Francois One"/>
              </a:rPr>
              <a:t>Xử lý dữ liệu ngoại lai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10800000">
            <a:off x="-1541269" y="-56896"/>
            <a:ext cx="11236140" cy="10325100"/>
            <a:chOff x="0" y="0"/>
            <a:chExt cx="2506129" cy="2302929"/>
          </a:xfrm>
        </p:grpSpPr>
        <p:sp>
          <p:nvSpPr>
            <p:cNvPr name="Freeform 3" id="3"/>
            <p:cNvSpPr/>
            <p:nvPr/>
          </p:nvSpPr>
          <p:spPr>
            <a:xfrm flipH="false" flipV="true" rot="0">
              <a:off x="0" y="0"/>
              <a:ext cx="2506091" cy="2302891"/>
            </a:xfrm>
            <a:custGeom>
              <a:avLst/>
              <a:gdLst/>
              <a:ahLst/>
              <a:cxnLst/>
              <a:rect r="r" b="b" t="t" l="l"/>
              <a:pathLst>
                <a:path h="2302891" w="2506091">
                  <a:moveTo>
                    <a:pt x="1236091" y="2302891"/>
                  </a:moveTo>
                  <a:lnTo>
                    <a:pt x="0" y="1083691"/>
                  </a:lnTo>
                  <a:lnTo>
                    <a:pt x="1049909" y="0"/>
                  </a:lnTo>
                  <a:lnTo>
                    <a:pt x="2506091" y="0"/>
                  </a:lnTo>
                  <a:lnTo>
                    <a:pt x="2506091" y="2302891"/>
                  </a:lnTo>
                  <a:close/>
                </a:path>
              </a:pathLst>
            </a:custGeom>
            <a:blipFill>
              <a:blip r:embed="rId2"/>
              <a:stretch>
                <a:fillRect l="-18961" t="0" r="-18961" b="0"/>
              </a:stretch>
            </a:blipFill>
            <a:ln w="104775" cap="sq">
              <a:solidFill>
                <a:srgbClr val="007CC2"/>
              </a:solidFill>
              <a:prstDash val="solid"/>
              <a:miter/>
            </a:ln>
          </p:spPr>
        </p:sp>
      </p:grpSp>
      <p:grpSp>
        <p:nvGrpSpPr>
          <p:cNvPr name="Group 4" id="4"/>
          <p:cNvGrpSpPr/>
          <p:nvPr/>
        </p:nvGrpSpPr>
        <p:grpSpPr>
          <a:xfrm rot="-8037007">
            <a:off x="2508060" y="930761"/>
            <a:ext cx="10198618" cy="1119800"/>
            <a:chOff x="0" y="0"/>
            <a:chExt cx="2079913" cy="228373"/>
          </a:xfrm>
        </p:grpSpPr>
        <p:sp>
          <p:nvSpPr>
            <p:cNvPr name="Freeform 5" id="5"/>
            <p:cNvSpPr/>
            <p:nvPr/>
          </p:nvSpPr>
          <p:spPr>
            <a:xfrm flipH="false" flipV="false" rot="0">
              <a:off x="0" y="0"/>
              <a:ext cx="2079913" cy="228373"/>
            </a:xfrm>
            <a:custGeom>
              <a:avLst/>
              <a:gdLst/>
              <a:ahLst/>
              <a:cxnLst/>
              <a:rect r="r" b="b" t="t" l="l"/>
              <a:pathLst>
                <a:path h="228373" w="2079913">
                  <a:moveTo>
                    <a:pt x="203200" y="0"/>
                  </a:moveTo>
                  <a:lnTo>
                    <a:pt x="2079913" y="0"/>
                  </a:lnTo>
                  <a:lnTo>
                    <a:pt x="1876713" y="228373"/>
                  </a:lnTo>
                  <a:lnTo>
                    <a:pt x="0" y="228373"/>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6" id="6"/>
            <p:cNvSpPr txBox="true"/>
            <p:nvPr/>
          </p:nvSpPr>
          <p:spPr>
            <a:xfrm>
              <a:off x="101600" y="-38100"/>
              <a:ext cx="1876713" cy="266473"/>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8100000">
            <a:off x="3420509" y="7095730"/>
            <a:ext cx="9103721" cy="1041011"/>
            <a:chOff x="0" y="0"/>
            <a:chExt cx="1644790" cy="188082"/>
          </a:xfrm>
        </p:grpSpPr>
        <p:sp>
          <p:nvSpPr>
            <p:cNvPr name="Freeform 8" id="8"/>
            <p:cNvSpPr/>
            <p:nvPr/>
          </p:nvSpPr>
          <p:spPr>
            <a:xfrm flipH="false" flipV="false" rot="0">
              <a:off x="0" y="0"/>
              <a:ext cx="1644790" cy="188082"/>
            </a:xfrm>
            <a:custGeom>
              <a:avLst/>
              <a:gdLst/>
              <a:ahLst/>
              <a:cxnLst/>
              <a:rect r="r" b="b" t="t" l="l"/>
              <a:pathLst>
                <a:path h="188082" w="1644790">
                  <a:moveTo>
                    <a:pt x="1441590" y="0"/>
                  </a:moveTo>
                  <a:lnTo>
                    <a:pt x="0" y="0"/>
                  </a:lnTo>
                  <a:lnTo>
                    <a:pt x="203200" y="188082"/>
                  </a:lnTo>
                  <a:lnTo>
                    <a:pt x="1644790" y="188082"/>
                  </a:lnTo>
                  <a:lnTo>
                    <a:pt x="1441590" y="0"/>
                  </a:lnTo>
                  <a:close/>
                </a:path>
              </a:pathLst>
            </a:custGeom>
            <a:gradFill rotWithShape="true">
              <a:gsLst>
                <a:gs pos="0">
                  <a:srgbClr val="007CC2">
                    <a:alpha val="100000"/>
                  </a:srgbClr>
                </a:gs>
                <a:gs pos="100000">
                  <a:srgbClr val="00304B">
                    <a:alpha val="100000"/>
                  </a:srgbClr>
                </a:gs>
              </a:gsLst>
              <a:lin ang="2700000"/>
            </a:gradFill>
          </p:spPr>
        </p:sp>
        <p:sp>
          <p:nvSpPr>
            <p:cNvPr name="TextBox 9" id="9"/>
            <p:cNvSpPr txBox="true"/>
            <p:nvPr/>
          </p:nvSpPr>
          <p:spPr>
            <a:xfrm>
              <a:off x="101600" y="-38100"/>
              <a:ext cx="1441590" cy="226182"/>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5971863" y="6775837"/>
            <a:ext cx="7672316" cy="3989127"/>
            <a:chOff x="0" y="0"/>
            <a:chExt cx="812800" cy="422605"/>
          </a:xfrm>
        </p:grpSpPr>
        <p:sp>
          <p:nvSpPr>
            <p:cNvPr name="Freeform 11" id="11"/>
            <p:cNvSpPr/>
            <p:nvPr/>
          </p:nvSpPr>
          <p:spPr>
            <a:xfrm flipH="false" flipV="false" rot="0">
              <a:off x="0" y="0"/>
              <a:ext cx="812800" cy="422606"/>
            </a:xfrm>
            <a:custGeom>
              <a:avLst/>
              <a:gdLst/>
              <a:ahLst/>
              <a:cxnLst/>
              <a:rect r="r" b="b" t="t" l="l"/>
              <a:pathLst>
                <a:path h="422606" w="812800">
                  <a:moveTo>
                    <a:pt x="406400" y="0"/>
                  </a:moveTo>
                  <a:lnTo>
                    <a:pt x="812800" y="422606"/>
                  </a:lnTo>
                  <a:lnTo>
                    <a:pt x="0" y="422606"/>
                  </a:lnTo>
                  <a:lnTo>
                    <a:pt x="406400" y="0"/>
                  </a:lnTo>
                  <a:close/>
                </a:path>
              </a:pathLst>
            </a:custGeom>
            <a:gradFill rotWithShape="true">
              <a:gsLst>
                <a:gs pos="0">
                  <a:srgbClr val="000000">
                    <a:alpha val="100000"/>
                  </a:srgbClr>
                </a:gs>
                <a:gs pos="100000">
                  <a:srgbClr val="2D2B2B">
                    <a:alpha val="100000"/>
                  </a:srgbClr>
                </a:gs>
              </a:gsLst>
              <a:lin ang="2700000"/>
            </a:gradFill>
          </p:spPr>
        </p:sp>
        <p:sp>
          <p:nvSpPr>
            <p:cNvPr name="TextBox 12" id="12"/>
            <p:cNvSpPr txBox="true"/>
            <p:nvPr/>
          </p:nvSpPr>
          <p:spPr>
            <a:xfrm>
              <a:off x="127000" y="158110"/>
              <a:ext cx="558800" cy="23431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986470" y="788335"/>
            <a:ext cx="488670" cy="480729"/>
          </a:xfrm>
          <a:custGeom>
            <a:avLst/>
            <a:gdLst/>
            <a:ahLst/>
            <a:cxnLst/>
            <a:rect r="r" b="b" t="t" l="l"/>
            <a:pathLst>
              <a:path h="480729" w="488670">
                <a:moveTo>
                  <a:pt x="0" y="0"/>
                </a:moveTo>
                <a:lnTo>
                  <a:pt x="488670" y="0"/>
                </a:lnTo>
                <a:lnTo>
                  <a:pt x="488670" y="480730"/>
                </a:lnTo>
                <a:lnTo>
                  <a:pt x="0" y="4807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014403" y="920971"/>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292877" y="920971"/>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0574990" y="920971"/>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014403" y="1129827"/>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292877" y="1129827"/>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0574990" y="1129827"/>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7123675" y="7392239"/>
            <a:ext cx="288142" cy="280578"/>
          </a:xfrm>
          <a:custGeom>
            <a:avLst/>
            <a:gdLst/>
            <a:ahLst/>
            <a:cxnLst/>
            <a:rect r="r" b="b" t="t" l="l"/>
            <a:pathLst>
              <a:path h="280578" w="288142">
                <a:moveTo>
                  <a:pt x="0" y="0"/>
                </a:moveTo>
                <a:lnTo>
                  <a:pt x="288142" y="0"/>
                </a:lnTo>
                <a:lnTo>
                  <a:pt x="288142" y="280579"/>
                </a:lnTo>
                <a:lnTo>
                  <a:pt x="0" y="280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2621971" y="6139036"/>
            <a:ext cx="6835256" cy="752270"/>
            <a:chOff x="0" y="0"/>
            <a:chExt cx="1803771" cy="198518"/>
          </a:xfrm>
        </p:grpSpPr>
        <p:sp>
          <p:nvSpPr>
            <p:cNvPr name="Freeform 22" id="22"/>
            <p:cNvSpPr/>
            <p:nvPr/>
          </p:nvSpPr>
          <p:spPr>
            <a:xfrm flipH="false" flipV="false" rot="0">
              <a:off x="0" y="0"/>
              <a:ext cx="1803771" cy="198518"/>
            </a:xfrm>
            <a:custGeom>
              <a:avLst/>
              <a:gdLst/>
              <a:ahLst/>
              <a:cxnLst/>
              <a:rect r="r" b="b" t="t" l="l"/>
              <a:pathLst>
                <a:path h="198518" w="1803771">
                  <a:moveTo>
                    <a:pt x="203200" y="0"/>
                  </a:moveTo>
                  <a:lnTo>
                    <a:pt x="1803771" y="0"/>
                  </a:lnTo>
                  <a:lnTo>
                    <a:pt x="1600571" y="198518"/>
                  </a:lnTo>
                  <a:lnTo>
                    <a:pt x="0" y="198518"/>
                  </a:lnTo>
                  <a:lnTo>
                    <a:pt x="203200" y="0"/>
                  </a:lnTo>
                  <a:close/>
                </a:path>
              </a:pathLst>
            </a:custGeom>
            <a:solidFill>
              <a:srgbClr val="003D60"/>
            </a:solidFill>
          </p:spPr>
        </p:sp>
        <p:sp>
          <p:nvSpPr>
            <p:cNvPr name="TextBox 23" id="23"/>
            <p:cNvSpPr txBox="true"/>
            <p:nvPr/>
          </p:nvSpPr>
          <p:spPr>
            <a:xfrm>
              <a:off x="101600" y="-38100"/>
              <a:ext cx="1600571" cy="236618"/>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13844949" y="797022"/>
            <a:ext cx="2976186" cy="413942"/>
          </a:xfrm>
          <a:prstGeom prst="rect">
            <a:avLst/>
          </a:prstGeom>
        </p:spPr>
        <p:txBody>
          <a:bodyPr anchor="t" rtlCol="false" tIns="0" lIns="0" bIns="0" rIns="0">
            <a:spAutoFit/>
          </a:bodyPr>
          <a:lstStyle/>
          <a:p>
            <a:pPr algn="r">
              <a:lnSpc>
                <a:spcPts val="3434"/>
              </a:lnSpc>
              <a:spcBef>
                <a:spcPct val="0"/>
              </a:spcBef>
            </a:pPr>
            <a:r>
              <a:rPr lang="en-US" sz="2453">
                <a:solidFill>
                  <a:srgbClr val="000000"/>
                </a:solidFill>
                <a:latin typeface="Francois One"/>
                <a:ea typeface="Francois One"/>
                <a:cs typeface="Francois One"/>
                <a:sym typeface="Francois One"/>
              </a:rPr>
              <a:t>CS321</a:t>
            </a:r>
          </a:p>
        </p:txBody>
      </p:sp>
      <p:sp>
        <p:nvSpPr>
          <p:cNvPr name="TextBox 25" id="25"/>
          <p:cNvSpPr txBox="true"/>
          <p:nvPr/>
        </p:nvSpPr>
        <p:spPr>
          <a:xfrm rot="0">
            <a:off x="11942525" y="1508329"/>
            <a:ext cx="5532615" cy="1691455"/>
          </a:xfrm>
          <a:prstGeom prst="rect">
            <a:avLst/>
          </a:prstGeom>
        </p:spPr>
        <p:txBody>
          <a:bodyPr anchor="t" rtlCol="false" tIns="0" lIns="0" bIns="0" rIns="0">
            <a:spAutoFit/>
          </a:bodyPr>
          <a:lstStyle/>
          <a:p>
            <a:pPr algn="r">
              <a:lnSpc>
                <a:spcPts val="13866"/>
              </a:lnSpc>
              <a:spcBef>
                <a:spcPct val="0"/>
              </a:spcBef>
            </a:pPr>
            <a:r>
              <a:rPr lang="en-US" b="true" sz="9904">
                <a:solidFill>
                  <a:srgbClr val="007CC2"/>
                </a:solidFill>
                <a:latin typeface="Antonio Bold"/>
                <a:ea typeface="Antonio Bold"/>
                <a:cs typeface="Antonio Bold"/>
                <a:sym typeface="Antonio Bold"/>
              </a:rPr>
              <a:t>THANK YOU</a:t>
            </a:r>
          </a:p>
        </p:txBody>
      </p:sp>
      <p:sp>
        <p:nvSpPr>
          <p:cNvPr name="TextBox 26" id="26"/>
          <p:cNvSpPr txBox="true"/>
          <p:nvPr/>
        </p:nvSpPr>
        <p:spPr>
          <a:xfrm rot="0">
            <a:off x="12730762" y="2753344"/>
            <a:ext cx="4744378" cy="1691455"/>
          </a:xfrm>
          <a:prstGeom prst="rect">
            <a:avLst/>
          </a:prstGeom>
        </p:spPr>
        <p:txBody>
          <a:bodyPr anchor="t" rtlCol="false" tIns="0" lIns="0" bIns="0" rIns="0">
            <a:spAutoFit/>
          </a:bodyPr>
          <a:lstStyle/>
          <a:p>
            <a:pPr algn="r">
              <a:lnSpc>
                <a:spcPts val="13866"/>
              </a:lnSpc>
              <a:spcBef>
                <a:spcPct val="0"/>
              </a:spcBef>
            </a:pPr>
            <a:r>
              <a:rPr lang="en-US" b="true" sz="9904">
                <a:solidFill>
                  <a:srgbClr val="000000"/>
                </a:solidFill>
                <a:latin typeface="Antonio Bold"/>
                <a:ea typeface="Antonio Bold"/>
                <a:cs typeface="Antonio Bold"/>
                <a:sym typeface="Antonio Bold"/>
              </a:rPr>
              <a:t>FOR YOUR</a:t>
            </a:r>
          </a:p>
        </p:txBody>
      </p:sp>
      <p:sp>
        <p:nvSpPr>
          <p:cNvPr name="TextBox 27" id="27"/>
          <p:cNvSpPr txBox="true"/>
          <p:nvPr/>
        </p:nvSpPr>
        <p:spPr>
          <a:xfrm rot="0">
            <a:off x="12730762" y="4046833"/>
            <a:ext cx="4744378" cy="1691455"/>
          </a:xfrm>
          <a:prstGeom prst="rect">
            <a:avLst/>
          </a:prstGeom>
        </p:spPr>
        <p:txBody>
          <a:bodyPr anchor="t" rtlCol="false" tIns="0" lIns="0" bIns="0" rIns="0">
            <a:spAutoFit/>
          </a:bodyPr>
          <a:lstStyle/>
          <a:p>
            <a:pPr algn="r">
              <a:lnSpc>
                <a:spcPts val="13866"/>
              </a:lnSpc>
              <a:spcBef>
                <a:spcPct val="0"/>
              </a:spcBef>
            </a:pPr>
            <a:r>
              <a:rPr lang="en-US" b="true" sz="9904">
                <a:solidFill>
                  <a:srgbClr val="007CC2"/>
                </a:solidFill>
                <a:latin typeface="Antonio Bold"/>
                <a:ea typeface="Antonio Bold"/>
                <a:cs typeface="Antonio Bold"/>
                <a:sym typeface="Antonio Bold"/>
              </a:rPr>
              <a:t>ATTENTION</a:t>
            </a:r>
          </a:p>
        </p:txBody>
      </p:sp>
      <p:sp>
        <p:nvSpPr>
          <p:cNvPr name="TextBox 28" id="28"/>
          <p:cNvSpPr txBox="true"/>
          <p:nvPr/>
        </p:nvSpPr>
        <p:spPr>
          <a:xfrm rot="0">
            <a:off x="13562300" y="6187830"/>
            <a:ext cx="3912841" cy="588066"/>
          </a:xfrm>
          <a:prstGeom prst="rect">
            <a:avLst/>
          </a:prstGeom>
        </p:spPr>
        <p:txBody>
          <a:bodyPr anchor="t" rtlCol="false" tIns="0" lIns="0" bIns="0" rIns="0">
            <a:spAutoFit/>
          </a:bodyPr>
          <a:lstStyle/>
          <a:p>
            <a:pPr algn="r">
              <a:lnSpc>
                <a:spcPts val="4861"/>
              </a:lnSpc>
              <a:spcBef>
                <a:spcPct val="0"/>
              </a:spcBef>
            </a:pPr>
            <a:r>
              <a:rPr lang="en-US" sz="3472">
                <a:solidFill>
                  <a:srgbClr val="FFFFFF"/>
                </a:solidFill>
                <a:latin typeface="Francois One"/>
                <a:ea typeface="Francois One"/>
                <a:cs typeface="Francois One"/>
                <a:sym typeface="Francois One"/>
              </a:rPr>
              <a:t>SEE YOU LATER!</a:t>
            </a:r>
          </a:p>
        </p:txBody>
      </p:sp>
      <p:grpSp>
        <p:nvGrpSpPr>
          <p:cNvPr name="Group 29" id="29"/>
          <p:cNvGrpSpPr/>
          <p:nvPr/>
        </p:nvGrpSpPr>
        <p:grpSpPr>
          <a:xfrm rot="0">
            <a:off x="11559074" y="6139036"/>
            <a:ext cx="1540023" cy="752270"/>
            <a:chOff x="0" y="0"/>
            <a:chExt cx="406400" cy="198518"/>
          </a:xfrm>
        </p:grpSpPr>
        <p:sp>
          <p:nvSpPr>
            <p:cNvPr name="Freeform 30" id="30"/>
            <p:cNvSpPr/>
            <p:nvPr/>
          </p:nvSpPr>
          <p:spPr>
            <a:xfrm flipH="false" flipV="false" rot="0">
              <a:off x="0" y="0"/>
              <a:ext cx="406400" cy="198518"/>
            </a:xfrm>
            <a:custGeom>
              <a:avLst/>
              <a:gdLst/>
              <a:ahLst/>
              <a:cxnLst/>
              <a:rect r="r" b="b" t="t" l="l"/>
              <a:pathLst>
                <a:path h="198518" w="406400">
                  <a:moveTo>
                    <a:pt x="203200" y="0"/>
                  </a:moveTo>
                  <a:lnTo>
                    <a:pt x="406400" y="0"/>
                  </a:lnTo>
                  <a:lnTo>
                    <a:pt x="203200" y="198518"/>
                  </a:lnTo>
                  <a:lnTo>
                    <a:pt x="0" y="198518"/>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31" id="31"/>
            <p:cNvSpPr txBox="true"/>
            <p:nvPr/>
          </p:nvSpPr>
          <p:spPr>
            <a:xfrm>
              <a:off x="101600" y="-38100"/>
              <a:ext cx="203200" cy="236618"/>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12272058" y="7996589"/>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2550533" y="7996589"/>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2832646" y="799658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2272058" y="8205445"/>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2550533" y="8205445"/>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2832646" y="8205445"/>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097070" y="-116481"/>
            <a:ext cx="13964435" cy="10473326"/>
            <a:chOff x="0" y="0"/>
            <a:chExt cx="812800" cy="609600"/>
          </a:xfrm>
        </p:grpSpPr>
        <p:sp>
          <p:nvSpPr>
            <p:cNvPr name="Freeform 3" id="3"/>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blipFill>
              <a:blip r:embed="rId2"/>
              <a:stretch>
                <a:fillRect l="-6390" t="0" r="-6390" b="0"/>
              </a:stretch>
            </a:blipFill>
            <a:ln w="104775" cap="sq">
              <a:gradFill>
                <a:gsLst>
                  <a:gs pos="0">
                    <a:srgbClr val="007CC2">
                      <a:alpha val="100000"/>
                    </a:srgbClr>
                  </a:gs>
                  <a:gs pos="100000">
                    <a:srgbClr val="00304B">
                      <a:alpha val="100000"/>
                    </a:srgbClr>
                  </a:gs>
                </a:gsLst>
                <a:lin ang="2700000"/>
              </a:gradFill>
              <a:prstDash val="solid"/>
              <a:miter/>
            </a:ln>
          </p:spPr>
        </p:sp>
      </p:grpSp>
      <p:grpSp>
        <p:nvGrpSpPr>
          <p:cNvPr name="Group 4" id="4"/>
          <p:cNvGrpSpPr/>
          <p:nvPr/>
        </p:nvGrpSpPr>
        <p:grpSpPr>
          <a:xfrm rot="1090511">
            <a:off x="6435478" y="-747948"/>
            <a:ext cx="1338061" cy="11782895"/>
            <a:chOff x="0" y="0"/>
            <a:chExt cx="352411" cy="3103314"/>
          </a:xfrm>
        </p:grpSpPr>
        <p:sp>
          <p:nvSpPr>
            <p:cNvPr name="Freeform 5" id="5"/>
            <p:cNvSpPr/>
            <p:nvPr/>
          </p:nvSpPr>
          <p:spPr>
            <a:xfrm flipH="false" flipV="false" rot="0">
              <a:off x="0" y="0"/>
              <a:ext cx="352411" cy="3103314"/>
            </a:xfrm>
            <a:custGeom>
              <a:avLst/>
              <a:gdLst/>
              <a:ahLst/>
              <a:cxnLst/>
              <a:rect r="r" b="b" t="t" l="l"/>
              <a:pathLst>
                <a:path h="3103314" w="352411">
                  <a:moveTo>
                    <a:pt x="0" y="0"/>
                  </a:moveTo>
                  <a:lnTo>
                    <a:pt x="352411" y="0"/>
                  </a:lnTo>
                  <a:lnTo>
                    <a:pt x="352411" y="3103314"/>
                  </a:lnTo>
                  <a:lnTo>
                    <a:pt x="0" y="3103314"/>
                  </a:lnTo>
                  <a:close/>
                </a:path>
              </a:pathLst>
            </a:custGeom>
            <a:gradFill rotWithShape="true">
              <a:gsLst>
                <a:gs pos="0">
                  <a:srgbClr val="007CC2">
                    <a:alpha val="100000"/>
                  </a:srgbClr>
                </a:gs>
                <a:gs pos="100000">
                  <a:srgbClr val="00304B">
                    <a:alpha val="100000"/>
                  </a:srgbClr>
                </a:gs>
              </a:gsLst>
              <a:lin ang="5400000"/>
            </a:gradFill>
          </p:spPr>
        </p:sp>
        <p:sp>
          <p:nvSpPr>
            <p:cNvPr name="TextBox 6" id="6"/>
            <p:cNvSpPr txBox="true"/>
            <p:nvPr/>
          </p:nvSpPr>
          <p:spPr>
            <a:xfrm>
              <a:off x="0" y="-38100"/>
              <a:ext cx="352411" cy="314141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9330701" y="1974634"/>
            <a:ext cx="10378995" cy="1997951"/>
            <a:chOff x="0" y="0"/>
            <a:chExt cx="2733562" cy="526209"/>
          </a:xfrm>
        </p:grpSpPr>
        <p:sp>
          <p:nvSpPr>
            <p:cNvPr name="Freeform 8" id="8"/>
            <p:cNvSpPr/>
            <p:nvPr/>
          </p:nvSpPr>
          <p:spPr>
            <a:xfrm flipH="false" flipV="false" rot="0">
              <a:off x="0" y="0"/>
              <a:ext cx="2733562" cy="526209"/>
            </a:xfrm>
            <a:custGeom>
              <a:avLst/>
              <a:gdLst/>
              <a:ahLst/>
              <a:cxnLst/>
              <a:rect r="r" b="b" t="t" l="l"/>
              <a:pathLst>
                <a:path h="526209" w="2733562">
                  <a:moveTo>
                    <a:pt x="0" y="0"/>
                  </a:moveTo>
                  <a:lnTo>
                    <a:pt x="2733562" y="0"/>
                  </a:lnTo>
                  <a:lnTo>
                    <a:pt x="2733562" y="526209"/>
                  </a:lnTo>
                  <a:lnTo>
                    <a:pt x="0" y="526209"/>
                  </a:lnTo>
                  <a:close/>
                </a:path>
              </a:pathLst>
            </a:custGeom>
            <a:gradFill rotWithShape="true">
              <a:gsLst>
                <a:gs pos="0">
                  <a:srgbClr val="007CC2">
                    <a:alpha val="100000"/>
                  </a:srgbClr>
                </a:gs>
                <a:gs pos="100000">
                  <a:srgbClr val="00304B">
                    <a:alpha val="100000"/>
                  </a:srgbClr>
                </a:gs>
              </a:gsLst>
              <a:lin ang="2700000"/>
            </a:gradFill>
          </p:spPr>
        </p:sp>
        <p:sp>
          <p:nvSpPr>
            <p:cNvPr name="TextBox 9" id="9"/>
            <p:cNvSpPr txBox="true"/>
            <p:nvPr/>
          </p:nvSpPr>
          <p:spPr>
            <a:xfrm>
              <a:off x="0" y="-38100"/>
              <a:ext cx="2733562" cy="564309"/>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8123849" y="-23317"/>
            <a:ext cx="2582135" cy="3995903"/>
            <a:chOff x="0" y="0"/>
            <a:chExt cx="434906" cy="673026"/>
          </a:xfrm>
        </p:grpSpPr>
        <p:sp>
          <p:nvSpPr>
            <p:cNvPr name="Freeform 11" id="11"/>
            <p:cNvSpPr/>
            <p:nvPr/>
          </p:nvSpPr>
          <p:spPr>
            <a:xfrm flipH="false" flipV="false" rot="0">
              <a:off x="0" y="0"/>
              <a:ext cx="434906" cy="673026"/>
            </a:xfrm>
            <a:custGeom>
              <a:avLst/>
              <a:gdLst/>
              <a:ahLst/>
              <a:cxnLst/>
              <a:rect r="r" b="b" t="t" l="l"/>
              <a:pathLst>
                <a:path h="673026" w="434906">
                  <a:moveTo>
                    <a:pt x="231706" y="0"/>
                  </a:moveTo>
                  <a:lnTo>
                    <a:pt x="0" y="0"/>
                  </a:lnTo>
                  <a:lnTo>
                    <a:pt x="203200" y="673026"/>
                  </a:lnTo>
                  <a:lnTo>
                    <a:pt x="434906" y="673026"/>
                  </a:lnTo>
                  <a:lnTo>
                    <a:pt x="231706" y="0"/>
                  </a:lnTo>
                  <a:close/>
                </a:path>
              </a:pathLst>
            </a:custGeom>
            <a:solidFill>
              <a:srgbClr val="003D60"/>
            </a:solidFill>
          </p:spPr>
        </p:sp>
        <p:sp>
          <p:nvSpPr>
            <p:cNvPr name="TextBox 12" id="12"/>
            <p:cNvSpPr txBox="true"/>
            <p:nvPr/>
          </p:nvSpPr>
          <p:spPr>
            <a:xfrm>
              <a:off x="101600" y="-38100"/>
              <a:ext cx="231706" cy="71112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6827917" y="85465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7106392" y="85465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7388504" y="854653"/>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6827917" y="106350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7106392" y="106350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7388504" y="1063509"/>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10800000">
            <a:off x="9330701" y="3963060"/>
            <a:ext cx="9571960" cy="137820"/>
            <a:chOff x="0" y="0"/>
            <a:chExt cx="2521010" cy="36298"/>
          </a:xfrm>
        </p:grpSpPr>
        <p:sp>
          <p:nvSpPr>
            <p:cNvPr name="Freeform 20" id="20"/>
            <p:cNvSpPr/>
            <p:nvPr/>
          </p:nvSpPr>
          <p:spPr>
            <a:xfrm flipH="false" flipV="false" rot="0">
              <a:off x="0" y="0"/>
              <a:ext cx="2521010" cy="36298"/>
            </a:xfrm>
            <a:custGeom>
              <a:avLst/>
              <a:gdLst/>
              <a:ahLst/>
              <a:cxnLst/>
              <a:rect r="r" b="b" t="t" l="l"/>
              <a:pathLst>
                <a:path h="36298" w="2521010">
                  <a:moveTo>
                    <a:pt x="0" y="0"/>
                  </a:moveTo>
                  <a:lnTo>
                    <a:pt x="2521010" y="0"/>
                  </a:lnTo>
                  <a:lnTo>
                    <a:pt x="2521010" y="36298"/>
                  </a:lnTo>
                  <a:lnTo>
                    <a:pt x="0" y="36298"/>
                  </a:lnTo>
                  <a:close/>
                </a:path>
              </a:pathLst>
            </a:custGeom>
            <a:gradFill rotWithShape="true">
              <a:gsLst>
                <a:gs pos="0">
                  <a:srgbClr val="555555">
                    <a:alpha val="0"/>
                  </a:srgbClr>
                </a:gs>
                <a:gs pos="100000">
                  <a:srgbClr val="000000">
                    <a:alpha val="30000"/>
                  </a:srgbClr>
                </a:gs>
              </a:gsLst>
              <a:lin ang="5400000"/>
            </a:gradFill>
          </p:spPr>
        </p:sp>
        <p:sp>
          <p:nvSpPr>
            <p:cNvPr name="TextBox 21" id="21"/>
            <p:cNvSpPr txBox="true"/>
            <p:nvPr/>
          </p:nvSpPr>
          <p:spPr>
            <a:xfrm>
              <a:off x="0" y="-38100"/>
              <a:ext cx="2521010" cy="74398"/>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5722404" y="9792406"/>
            <a:ext cx="17216255" cy="2314575"/>
            <a:chOff x="0" y="0"/>
            <a:chExt cx="4534322" cy="609600"/>
          </a:xfrm>
        </p:grpSpPr>
        <p:sp>
          <p:nvSpPr>
            <p:cNvPr name="Freeform 23" id="23"/>
            <p:cNvSpPr/>
            <p:nvPr/>
          </p:nvSpPr>
          <p:spPr>
            <a:xfrm flipH="false" flipV="false" rot="0">
              <a:off x="0" y="0"/>
              <a:ext cx="4534322" cy="609600"/>
            </a:xfrm>
            <a:custGeom>
              <a:avLst/>
              <a:gdLst/>
              <a:ahLst/>
              <a:cxnLst/>
              <a:rect r="r" b="b" t="t" l="l"/>
              <a:pathLst>
                <a:path h="609600" w="4534322">
                  <a:moveTo>
                    <a:pt x="203200" y="0"/>
                  </a:moveTo>
                  <a:lnTo>
                    <a:pt x="4534322" y="0"/>
                  </a:lnTo>
                  <a:lnTo>
                    <a:pt x="4331122" y="609600"/>
                  </a:lnTo>
                  <a:lnTo>
                    <a:pt x="0" y="609600"/>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24" id="24"/>
            <p:cNvSpPr txBox="true"/>
            <p:nvPr/>
          </p:nvSpPr>
          <p:spPr>
            <a:xfrm>
              <a:off x="101600" y="-38100"/>
              <a:ext cx="4331122" cy="647700"/>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10972649" y="2381910"/>
            <a:ext cx="6599371" cy="1076325"/>
          </a:xfrm>
          <a:prstGeom prst="rect">
            <a:avLst/>
          </a:prstGeom>
        </p:spPr>
        <p:txBody>
          <a:bodyPr anchor="t" rtlCol="false" tIns="0" lIns="0" bIns="0" rIns="0">
            <a:spAutoFit/>
          </a:bodyPr>
          <a:lstStyle/>
          <a:p>
            <a:pPr algn="ctr">
              <a:lnSpc>
                <a:spcPts val="8547"/>
              </a:lnSpc>
            </a:pPr>
            <a:r>
              <a:rPr lang="en-US" sz="7122" spc="-256">
                <a:solidFill>
                  <a:srgbClr val="FFFFFF"/>
                </a:solidFill>
                <a:latin typeface="Francois One"/>
                <a:ea typeface="Francois One"/>
                <a:cs typeface="Francois One"/>
                <a:sym typeface="Francois One"/>
              </a:rPr>
              <a:t>Nội dung chính</a:t>
            </a:r>
          </a:p>
        </p:txBody>
      </p:sp>
      <p:grpSp>
        <p:nvGrpSpPr>
          <p:cNvPr name="Group 26" id="26"/>
          <p:cNvGrpSpPr/>
          <p:nvPr/>
        </p:nvGrpSpPr>
        <p:grpSpPr>
          <a:xfrm rot="0">
            <a:off x="12843560" y="7081379"/>
            <a:ext cx="3353277" cy="1366503"/>
            <a:chOff x="0" y="0"/>
            <a:chExt cx="1495904" cy="609600"/>
          </a:xfrm>
        </p:grpSpPr>
        <p:sp>
          <p:nvSpPr>
            <p:cNvPr name="Freeform 27" id="27"/>
            <p:cNvSpPr/>
            <p:nvPr/>
          </p:nvSpPr>
          <p:spPr>
            <a:xfrm flipH="false" flipV="false" rot="0">
              <a:off x="0" y="0"/>
              <a:ext cx="1495904" cy="609600"/>
            </a:xfrm>
            <a:custGeom>
              <a:avLst/>
              <a:gdLst/>
              <a:ahLst/>
              <a:cxnLst/>
              <a:rect r="r" b="b" t="t" l="l"/>
              <a:pathLst>
                <a:path h="609600" w="1495904">
                  <a:moveTo>
                    <a:pt x="203200" y="0"/>
                  </a:moveTo>
                  <a:lnTo>
                    <a:pt x="1495904" y="0"/>
                  </a:lnTo>
                  <a:lnTo>
                    <a:pt x="1292704" y="609600"/>
                  </a:lnTo>
                  <a:lnTo>
                    <a:pt x="0" y="609600"/>
                  </a:lnTo>
                  <a:lnTo>
                    <a:pt x="203200" y="0"/>
                  </a:lnTo>
                  <a:close/>
                </a:path>
              </a:pathLst>
            </a:custGeom>
            <a:solidFill>
              <a:srgbClr val="007CC2"/>
            </a:solidFill>
          </p:spPr>
        </p:sp>
        <p:sp>
          <p:nvSpPr>
            <p:cNvPr name="TextBox 28" id="28"/>
            <p:cNvSpPr txBox="true"/>
            <p:nvPr/>
          </p:nvSpPr>
          <p:spPr>
            <a:xfrm>
              <a:off x="101600" y="-38100"/>
              <a:ext cx="1292704" cy="6477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7508630" y="7081379"/>
            <a:ext cx="3353277" cy="1366503"/>
            <a:chOff x="0" y="0"/>
            <a:chExt cx="1495904" cy="609600"/>
          </a:xfrm>
        </p:grpSpPr>
        <p:sp>
          <p:nvSpPr>
            <p:cNvPr name="Freeform 30" id="30"/>
            <p:cNvSpPr/>
            <p:nvPr/>
          </p:nvSpPr>
          <p:spPr>
            <a:xfrm flipH="false" flipV="false" rot="0">
              <a:off x="0" y="0"/>
              <a:ext cx="1495904" cy="609600"/>
            </a:xfrm>
            <a:custGeom>
              <a:avLst/>
              <a:gdLst/>
              <a:ahLst/>
              <a:cxnLst/>
              <a:rect r="r" b="b" t="t" l="l"/>
              <a:pathLst>
                <a:path h="609600" w="1495904">
                  <a:moveTo>
                    <a:pt x="203200" y="0"/>
                  </a:moveTo>
                  <a:lnTo>
                    <a:pt x="1495904" y="0"/>
                  </a:lnTo>
                  <a:lnTo>
                    <a:pt x="1292704" y="609600"/>
                  </a:lnTo>
                  <a:lnTo>
                    <a:pt x="0" y="609600"/>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31" id="31"/>
            <p:cNvSpPr txBox="true"/>
            <p:nvPr/>
          </p:nvSpPr>
          <p:spPr>
            <a:xfrm>
              <a:off x="101600" y="-38100"/>
              <a:ext cx="1292704" cy="647700"/>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13307482" y="7345531"/>
            <a:ext cx="2425432" cy="838200"/>
          </a:xfrm>
          <a:prstGeom prst="rect">
            <a:avLst/>
          </a:prstGeom>
        </p:spPr>
        <p:txBody>
          <a:bodyPr anchor="t" rtlCol="false" tIns="0" lIns="0" bIns="0" rIns="0">
            <a:spAutoFit/>
          </a:bodyPr>
          <a:lstStyle/>
          <a:p>
            <a:pPr algn="ctr">
              <a:lnSpc>
                <a:spcPts val="3348"/>
              </a:lnSpc>
            </a:pPr>
            <a:r>
              <a:rPr lang="en-US" sz="2790">
                <a:solidFill>
                  <a:srgbClr val="FFFFFF"/>
                </a:solidFill>
                <a:latin typeface="Paytone One"/>
                <a:ea typeface="Paytone One"/>
                <a:cs typeface="Paytone One"/>
                <a:sym typeface="Paytone One"/>
              </a:rPr>
              <a:t>IV. Kết quả thực nghiệm</a:t>
            </a:r>
          </a:p>
        </p:txBody>
      </p:sp>
      <p:sp>
        <p:nvSpPr>
          <p:cNvPr name="TextBox 33" id="33"/>
          <p:cNvSpPr txBox="true"/>
          <p:nvPr/>
        </p:nvSpPr>
        <p:spPr>
          <a:xfrm rot="0">
            <a:off x="7934478" y="7135981"/>
            <a:ext cx="2501581" cy="1257300"/>
          </a:xfrm>
          <a:prstGeom prst="rect">
            <a:avLst/>
          </a:prstGeom>
        </p:spPr>
        <p:txBody>
          <a:bodyPr anchor="t" rtlCol="false" tIns="0" lIns="0" bIns="0" rIns="0">
            <a:spAutoFit/>
          </a:bodyPr>
          <a:lstStyle/>
          <a:p>
            <a:pPr algn="ctr">
              <a:lnSpc>
                <a:spcPts val="3348"/>
              </a:lnSpc>
            </a:pPr>
            <a:r>
              <a:rPr lang="en-US" sz="2790">
                <a:solidFill>
                  <a:srgbClr val="FFFFFF"/>
                </a:solidFill>
                <a:latin typeface="Paytone One"/>
                <a:ea typeface="Paytone One"/>
                <a:cs typeface="Paytone One"/>
                <a:sym typeface="Paytone One"/>
              </a:rPr>
              <a:t>III. Phương pháp thực hiện</a:t>
            </a:r>
          </a:p>
        </p:txBody>
      </p:sp>
      <p:sp>
        <p:nvSpPr>
          <p:cNvPr name="TextBox 34" id="34"/>
          <p:cNvSpPr txBox="true"/>
          <p:nvPr/>
        </p:nvSpPr>
        <p:spPr>
          <a:xfrm rot="0">
            <a:off x="14984121" y="5356236"/>
            <a:ext cx="2425432" cy="838200"/>
          </a:xfrm>
          <a:prstGeom prst="rect">
            <a:avLst/>
          </a:prstGeom>
        </p:spPr>
        <p:txBody>
          <a:bodyPr anchor="t" rtlCol="false" tIns="0" lIns="0" bIns="0" rIns="0">
            <a:spAutoFit/>
          </a:bodyPr>
          <a:lstStyle/>
          <a:p>
            <a:pPr algn="ctr">
              <a:lnSpc>
                <a:spcPts val="3348"/>
              </a:lnSpc>
            </a:pPr>
            <a:r>
              <a:rPr lang="en-US" sz="2790">
                <a:solidFill>
                  <a:srgbClr val="FFFFFF"/>
                </a:solidFill>
                <a:latin typeface="Francois One"/>
                <a:ea typeface="Francois One"/>
                <a:cs typeface="Francois One"/>
                <a:sym typeface="Francois One"/>
              </a:rPr>
              <a:t>Unstructured Data</a:t>
            </a:r>
          </a:p>
        </p:txBody>
      </p:sp>
      <p:grpSp>
        <p:nvGrpSpPr>
          <p:cNvPr name="Group 35" id="35"/>
          <p:cNvGrpSpPr/>
          <p:nvPr/>
        </p:nvGrpSpPr>
        <p:grpSpPr>
          <a:xfrm rot="0">
            <a:off x="9185268" y="5076950"/>
            <a:ext cx="3353277" cy="1366503"/>
            <a:chOff x="0" y="0"/>
            <a:chExt cx="1495904" cy="609600"/>
          </a:xfrm>
        </p:grpSpPr>
        <p:sp>
          <p:nvSpPr>
            <p:cNvPr name="Freeform 36" id="36"/>
            <p:cNvSpPr/>
            <p:nvPr/>
          </p:nvSpPr>
          <p:spPr>
            <a:xfrm flipH="false" flipV="false" rot="0">
              <a:off x="0" y="0"/>
              <a:ext cx="1495904" cy="609600"/>
            </a:xfrm>
            <a:custGeom>
              <a:avLst/>
              <a:gdLst/>
              <a:ahLst/>
              <a:cxnLst/>
              <a:rect r="r" b="b" t="t" l="l"/>
              <a:pathLst>
                <a:path h="609600" w="1495904">
                  <a:moveTo>
                    <a:pt x="203200" y="0"/>
                  </a:moveTo>
                  <a:lnTo>
                    <a:pt x="1495904" y="0"/>
                  </a:lnTo>
                  <a:lnTo>
                    <a:pt x="1292704" y="609600"/>
                  </a:lnTo>
                  <a:lnTo>
                    <a:pt x="0" y="609600"/>
                  </a:lnTo>
                  <a:lnTo>
                    <a:pt x="203200" y="0"/>
                  </a:lnTo>
                  <a:close/>
                </a:path>
              </a:pathLst>
            </a:custGeom>
            <a:gradFill rotWithShape="true">
              <a:gsLst>
                <a:gs pos="0">
                  <a:srgbClr val="007CC2">
                    <a:alpha val="100000"/>
                  </a:srgbClr>
                </a:gs>
                <a:gs pos="100000">
                  <a:srgbClr val="00304B">
                    <a:alpha val="100000"/>
                  </a:srgbClr>
                </a:gs>
              </a:gsLst>
              <a:lin ang="2700000"/>
            </a:gradFill>
          </p:spPr>
        </p:sp>
        <p:sp>
          <p:nvSpPr>
            <p:cNvPr name="TextBox 37" id="37"/>
            <p:cNvSpPr txBox="true"/>
            <p:nvPr/>
          </p:nvSpPr>
          <p:spPr>
            <a:xfrm>
              <a:off x="101600" y="-38100"/>
              <a:ext cx="1292704" cy="6477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4520198" y="5076950"/>
            <a:ext cx="3353277" cy="1366503"/>
            <a:chOff x="0" y="0"/>
            <a:chExt cx="1495904" cy="609600"/>
          </a:xfrm>
        </p:grpSpPr>
        <p:sp>
          <p:nvSpPr>
            <p:cNvPr name="Freeform 39" id="39"/>
            <p:cNvSpPr/>
            <p:nvPr/>
          </p:nvSpPr>
          <p:spPr>
            <a:xfrm flipH="false" flipV="false" rot="0">
              <a:off x="0" y="0"/>
              <a:ext cx="1495904" cy="609600"/>
            </a:xfrm>
            <a:custGeom>
              <a:avLst/>
              <a:gdLst/>
              <a:ahLst/>
              <a:cxnLst/>
              <a:rect r="r" b="b" t="t" l="l"/>
              <a:pathLst>
                <a:path h="609600" w="1495904">
                  <a:moveTo>
                    <a:pt x="203200" y="0"/>
                  </a:moveTo>
                  <a:lnTo>
                    <a:pt x="1495904" y="0"/>
                  </a:lnTo>
                  <a:lnTo>
                    <a:pt x="1292704" y="609600"/>
                  </a:lnTo>
                  <a:lnTo>
                    <a:pt x="0" y="609600"/>
                  </a:lnTo>
                  <a:lnTo>
                    <a:pt x="203200" y="0"/>
                  </a:lnTo>
                  <a:close/>
                </a:path>
              </a:pathLst>
            </a:custGeom>
            <a:solidFill>
              <a:srgbClr val="007CC2"/>
            </a:solidFill>
          </p:spPr>
        </p:sp>
        <p:sp>
          <p:nvSpPr>
            <p:cNvPr name="TextBox 40" id="40"/>
            <p:cNvSpPr txBox="true"/>
            <p:nvPr/>
          </p:nvSpPr>
          <p:spPr>
            <a:xfrm>
              <a:off x="101600" y="-38100"/>
              <a:ext cx="1292704" cy="647700"/>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9577841" y="5336215"/>
            <a:ext cx="2505633" cy="838200"/>
          </a:xfrm>
          <a:prstGeom prst="rect">
            <a:avLst/>
          </a:prstGeom>
        </p:spPr>
        <p:txBody>
          <a:bodyPr anchor="t" rtlCol="false" tIns="0" lIns="0" bIns="0" rIns="0">
            <a:spAutoFit/>
          </a:bodyPr>
          <a:lstStyle/>
          <a:p>
            <a:pPr algn="ctr">
              <a:lnSpc>
                <a:spcPts val="3348"/>
              </a:lnSpc>
            </a:pPr>
            <a:r>
              <a:rPr lang="en-US" sz="2790">
                <a:solidFill>
                  <a:srgbClr val="FFFFFF"/>
                </a:solidFill>
                <a:latin typeface="Paytone One"/>
                <a:ea typeface="Paytone One"/>
                <a:cs typeface="Paytone One"/>
                <a:sym typeface="Paytone One"/>
              </a:rPr>
              <a:t>I. Giới thiệu chung</a:t>
            </a:r>
          </a:p>
        </p:txBody>
      </p:sp>
      <p:sp>
        <p:nvSpPr>
          <p:cNvPr name="TextBox 42" id="42"/>
          <p:cNvSpPr txBox="true"/>
          <p:nvPr/>
        </p:nvSpPr>
        <p:spPr>
          <a:xfrm rot="0">
            <a:off x="14852535" y="5173075"/>
            <a:ext cx="2688604" cy="1104900"/>
          </a:xfrm>
          <a:prstGeom prst="rect">
            <a:avLst/>
          </a:prstGeom>
        </p:spPr>
        <p:txBody>
          <a:bodyPr anchor="t" rtlCol="false" tIns="0" lIns="0" bIns="0" rIns="0">
            <a:spAutoFit/>
          </a:bodyPr>
          <a:lstStyle/>
          <a:p>
            <a:pPr algn="ctr">
              <a:lnSpc>
                <a:spcPts val="2988"/>
              </a:lnSpc>
            </a:pPr>
            <a:r>
              <a:rPr lang="en-US" sz="2490">
                <a:solidFill>
                  <a:srgbClr val="FFFFFF"/>
                </a:solidFill>
                <a:latin typeface="Paytone One"/>
                <a:ea typeface="Paytone One"/>
                <a:cs typeface="Paytone One"/>
                <a:sym typeface="Paytone One"/>
              </a:rPr>
              <a:t>II. Cơ sở lý thuyết và công cụ sử dụng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3805844" y="-1069593"/>
            <a:ext cx="12152402" cy="12426185"/>
            <a:chOff x="0" y="0"/>
            <a:chExt cx="764924" cy="782157"/>
          </a:xfrm>
        </p:grpSpPr>
        <p:sp>
          <p:nvSpPr>
            <p:cNvPr name="Freeform 3" id="3"/>
            <p:cNvSpPr/>
            <p:nvPr/>
          </p:nvSpPr>
          <p:spPr>
            <a:xfrm flipH="false" flipV="false" rot="0">
              <a:off x="0" y="0"/>
              <a:ext cx="764924" cy="782157"/>
            </a:xfrm>
            <a:custGeom>
              <a:avLst/>
              <a:gdLst/>
              <a:ahLst/>
              <a:cxnLst/>
              <a:rect r="r" b="b" t="t" l="l"/>
              <a:pathLst>
                <a:path h="782157" w="764924">
                  <a:moveTo>
                    <a:pt x="764924" y="391079"/>
                  </a:moveTo>
                  <a:lnTo>
                    <a:pt x="561724" y="782157"/>
                  </a:lnTo>
                  <a:lnTo>
                    <a:pt x="203200" y="782157"/>
                  </a:lnTo>
                  <a:lnTo>
                    <a:pt x="0" y="391079"/>
                  </a:lnTo>
                  <a:lnTo>
                    <a:pt x="203200" y="0"/>
                  </a:lnTo>
                  <a:lnTo>
                    <a:pt x="561724" y="0"/>
                  </a:lnTo>
                  <a:lnTo>
                    <a:pt x="764924" y="391079"/>
                  </a:lnTo>
                  <a:close/>
                </a:path>
              </a:pathLst>
            </a:custGeom>
            <a:gradFill rotWithShape="true">
              <a:gsLst>
                <a:gs pos="0">
                  <a:srgbClr val="007CC2">
                    <a:alpha val="100000"/>
                  </a:srgbClr>
                </a:gs>
                <a:gs pos="100000">
                  <a:srgbClr val="00304B">
                    <a:alpha val="100000"/>
                  </a:srgbClr>
                </a:gs>
              </a:gsLst>
              <a:lin ang="5400000"/>
            </a:gradFill>
          </p:spPr>
        </p:sp>
        <p:sp>
          <p:nvSpPr>
            <p:cNvPr name="TextBox 4" id="4"/>
            <p:cNvSpPr txBox="true"/>
            <p:nvPr/>
          </p:nvSpPr>
          <p:spPr>
            <a:xfrm>
              <a:off x="114300" y="-38100"/>
              <a:ext cx="536324" cy="820257"/>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703122" y="-465114"/>
            <a:ext cx="11924709" cy="11217229"/>
            <a:chOff x="0" y="0"/>
            <a:chExt cx="5845933" cy="5499100"/>
          </a:xfrm>
        </p:grpSpPr>
        <p:sp>
          <p:nvSpPr>
            <p:cNvPr name="Freeform 6" id="6"/>
            <p:cNvSpPr/>
            <p:nvPr/>
          </p:nvSpPr>
          <p:spPr>
            <a:xfrm flipH="false" flipV="false" rot="0">
              <a:off x="0" y="0"/>
              <a:ext cx="5845933" cy="5499100"/>
            </a:xfrm>
            <a:custGeom>
              <a:avLst/>
              <a:gdLst/>
              <a:ahLst/>
              <a:cxnLst/>
              <a:rect r="r" b="b" t="t" l="l"/>
              <a:pathLst>
                <a:path h="5499100" w="5845933">
                  <a:moveTo>
                    <a:pt x="4384450" y="0"/>
                  </a:moveTo>
                  <a:lnTo>
                    <a:pt x="1461483" y="0"/>
                  </a:lnTo>
                  <a:lnTo>
                    <a:pt x="0" y="2749550"/>
                  </a:lnTo>
                  <a:lnTo>
                    <a:pt x="1461483" y="5499100"/>
                  </a:lnTo>
                  <a:lnTo>
                    <a:pt x="4384450" y="5499100"/>
                  </a:lnTo>
                  <a:lnTo>
                    <a:pt x="5845933" y="2749550"/>
                  </a:lnTo>
                  <a:close/>
                </a:path>
              </a:pathLst>
            </a:custGeom>
            <a:blipFill>
              <a:blip r:embed="rId2"/>
              <a:stretch>
                <a:fillRect l="-20528" t="0" r="-20528" b="0"/>
              </a:stretch>
            </a:blipFill>
          </p:spPr>
        </p:sp>
      </p:grpSp>
      <p:grpSp>
        <p:nvGrpSpPr>
          <p:cNvPr name="Group 7" id="7"/>
          <p:cNvGrpSpPr/>
          <p:nvPr/>
        </p:nvGrpSpPr>
        <p:grpSpPr>
          <a:xfrm rot="0">
            <a:off x="5412723" y="-853097"/>
            <a:ext cx="4853740" cy="4665088"/>
            <a:chOff x="0" y="0"/>
            <a:chExt cx="812800" cy="781209"/>
          </a:xfrm>
        </p:grpSpPr>
        <p:sp>
          <p:nvSpPr>
            <p:cNvPr name="Freeform 8" id="8"/>
            <p:cNvSpPr/>
            <p:nvPr/>
          </p:nvSpPr>
          <p:spPr>
            <a:xfrm flipH="false" flipV="false" rot="0">
              <a:off x="0" y="0"/>
              <a:ext cx="812800" cy="781209"/>
            </a:xfrm>
            <a:custGeom>
              <a:avLst/>
              <a:gdLst/>
              <a:ahLst/>
              <a:cxnLst/>
              <a:rect r="r" b="b" t="t" l="l"/>
              <a:pathLst>
                <a:path h="781209" w="812800">
                  <a:moveTo>
                    <a:pt x="406400" y="781209"/>
                  </a:moveTo>
                  <a:lnTo>
                    <a:pt x="812800" y="0"/>
                  </a:lnTo>
                  <a:lnTo>
                    <a:pt x="0" y="0"/>
                  </a:lnTo>
                  <a:lnTo>
                    <a:pt x="406400" y="781209"/>
                  </a:lnTo>
                  <a:close/>
                </a:path>
              </a:pathLst>
            </a:custGeom>
            <a:gradFill rotWithShape="true">
              <a:gsLst>
                <a:gs pos="0">
                  <a:srgbClr val="000000">
                    <a:alpha val="100000"/>
                  </a:srgbClr>
                </a:gs>
                <a:gs pos="100000">
                  <a:srgbClr val="555555">
                    <a:alpha val="100000"/>
                  </a:srgbClr>
                </a:gs>
              </a:gsLst>
              <a:lin ang="5400000"/>
            </a:gradFill>
          </p:spPr>
        </p:sp>
        <p:sp>
          <p:nvSpPr>
            <p:cNvPr name="TextBox 9" id="9"/>
            <p:cNvSpPr txBox="true"/>
            <p:nvPr/>
          </p:nvSpPr>
          <p:spPr>
            <a:xfrm>
              <a:off x="127000" y="17701"/>
              <a:ext cx="558800" cy="40080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10800000">
            <a:off x="5412723" y="6449699"/>
            <a:ext cx="4853740" cy="4665088"/>
            <a:chOff x="0" y="0"/>
            <a:chExt cx="812800" cy="781209"/>
          </a:xfrm>
        </p:grpSpPr>
        <p:sp>
          <p:nvSpPr>
            <p:cNvPr name="Freeform 11" id="11"/>
            <p:cNvSpPr/>
            <p:nvPr/>
          </p:nvSpPr>
          <p:spPr>
            <a:xfrm flipH="false" flipV="false" rot="0">
              <a:off x="0" y="0"/>
              <a:ext cx="812800" cy="781209"/>
            </a:xfrm>
            <a:custGeom>
              <a:avLst/>
              <a:gdLst/>
              <a:ahLst/>
              <a:cxnLst/>
              <a:rect r="r" b="b" t="t" l="l"/>
              <a:pathLst>
                <a:path h="781209" w="812800">
                  <a:moveTo>
                    <a:pt x="406400" y="781209"/>
                  </a:moveTo>
                  <a:lnTo>
                    <a:pt x="812800" y="0"/>
                  </a:lnTo>
                  <a:lnTo>
                    <a:pt x="0" y="0"/>
                  </a:lnTo>
                  <a:lnTo>
                    <a:pt x="406400" y="781209"/>
                  </a:lnTo>
                  <a:close/>
                </a:path>
              </a:pathLst>
            </a:custGeom>
            <a:gradFill rotWithShape="true">
              <a:gsLst>
                <a:gs pos="0">
                  <a:srgbClr val="000000">
                    <a:alpha val="100000"/>
                  </a:srgbClr>
                </a:gs>
                <a:gs pos="100000">
                  <a:srgbClr val="555555">
                    <a:alpha val="100000"/>
                  </a:srgbClr>
                </a:gs>
              </a:gsLst>
              <a:lin ang="5400000"/>
            </a:gradFill>
          </p:spPr>
        </p:sp>
        <p:sp>
          <p:nvSpPr>
            <p:cNvPr name="TextBox 12" id="12"/>
            <p:cNvSpPr txBox="true"/>
            <p:nvPr/>
          </p:nvSpPr>
          <p:spPr>
            <a:xfrm>
              <a:off x="127000" y="17701"/>
              <a:ext cx="558800" cy="400804"/>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0579305" y="3394754"/>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10857779" y="3394754"/>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1139892" y="3394754"/>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0579305" y="360361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857779" y="3603610"/>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1139892" y="360361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true" flipV="false" rot="0">
            <a:off x="17180837" y="3405339"/>
            <a:ext cx="627824" cy="627824"/>
          </a:xfrm>
          <a:custGeom>
            <a:avLst/>
            <a:gdLst/>
            <a:ahLst/>
            <a:cxnLst/>
            <a:rect r="r" b="b" t="t" l="l"/>
            <a:pathLst>
              <a:path h="627824" w="627824">
                <a:moveTo>
                  <a:pt x="627823" y="0"/>
                </a:moveTo>
                <a:lnTo>
                  <a:pt x="0" y="0"/>
                </a:lnTo>
                <a:lnTo>
                  <a:pt x="0" y="627824"/>
                </a:lnTo>
                <a:lnTo>
                  <a:pt x="627823" y="627824"/>
                </a:lnTo>
                <a:lnTo>
                  <a:pt x="627823"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9144000" y="7227756"/>
            <a:ext cx="13651884" cy="3703449"/>
            <a:chOff x="0" y="0"/>
            <a:chExt cx="1443014" cy="391457"/>
          </a:xfrm>
        </p:grpSpPr>
        <p:sp>
          <p:nvSpPr>
            <p:cNvPr name="Freeform 21" id="21"/>
            <p:cNvSpPr/>
            <p:nvPr/>
          </p:nvSpPr>
          <p:spPr>
            <a:xfrm flipH="false" flipV="false" rot="0">
              <a:off x="0" y="0"/>
              <a:ext cx="1443014" cy="391457"/>
            </a:xfrm>
            <a:custGeom>
              <a:avLst/>
              <a:gdLst/>
              <a:ahLst/>
              <a:cxnLst/>
              <a:rect r="r" b="b" t="t" l="l"/>
              <a:pathLst>
                <a:path h="391457" w="1443014">
                  <a:moveTo>
                    <a:pt x="1239814" y="0"/>
                  </a:moveTo>
                  <a:lnTo>
                    <a:pt x="0" y="0"/>
                  </a:lnTo>
                  <a:lnTo>
                    <a:pt x="203200" y="391457"/>
                  </a:lnTo>
                  <a:lnTo>
                    <a:pt x="1443014" y="391457"/>
                  </a:lnTo>
                  <a:lnTo>
                    <a:pt x="1239814" y="0"/>
                  </a:lnTo>
                  <a:close/>
                </a:path>
              </a:pathLst>
            </a:custGeom>
            <a:solidFill>
              <a:srgbClr val="000000">
                <a:alpha val="0"/>
              </a:srgbClr>
            </a:solidFill>
            <a:ln w="114300" cap="sq">
              <a:gradFill>
                <a:gsLst>
                  <a:gs pos="0">
                    <a:srgbClr val="007CC2">
                      <a:alpha val="100000"/>
                    </a:srgbClr>
                  </a:gs>
                  <a:gs pos="100000">
                    <a:srgbClr val="00304B">
                      <a:alpha val="100000"/>
                    </a:srgbClr>
                  </a:gs>
                </a:gsLst>
                <a:lin ang="2700000"/>
              </a:gradFill>
              <a:prstDash val="solid"/>
              <a:miter/>
            </a:ln>
          </p:spPr>
        </p:sp>
        <p:sp>
          <p:nvSpPr>
            <p:cNvPr name="TextBox 22" id="22"/>
            <p:cNvSpPr txBox="true"/>
            <p:nvPr/>
          </p:nvSpPr>
          <p:spPr>
            <a:xfrm>
              <a:off x="101600" y="-38100"/>
              <a:ext cx="1239814" cy="429557"/>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8912479" y="7022252"/>
            <a:ext cx="853692" cy="853692"/>
          </a:xfrm>
          <a:custGeom>
            <a:avLst/>
            <a:gdLst/>
            <a:ahLst/>
            <a:cxnLst/>
            <a:rect r="r" b="b" t="t" l="l"/>
            <a:pathLst>
              <a:path h="853692" w="853692">
                <a:moveTo>
                  <a:pt x="0" y="0"/>
                </a:moveTo>
                <a:lnTo>
                  <a:pt x="853692" y="0"/>
                </a:lnTo>
                <a:lnTo>
                  <a:pt x="853692" y="853691"/>
                </a:lnTo>
                <a:lnTo>
                  <a:pt x="0" y="8536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9558445" y="756329"/>
            <a:ext cx="8299254" cy="923925"/>
          </a:xfrm>
          <a:prstGeom prst="rect">
            <a:avLst/>
          </a:prstGeom>
        </p:spPr>
        <p:txBody>
          <a:bodyPr anchor="t" rtlCol="false" tIns="0" lIns="0" bIns="0" rIns="0">
            <a:spAutoFit/>
          </a:bodyPr>
          <a:lstStyle/>
          <a:p>
            <a:pPr algn="r">
              <a:lnSpc>
                <a:spcPts val="7320"/>
              </a:lnSpc>
            </a:pPr>
            <a:r>
              <a:rPr lang="en-US" sz="6100" spc="-219">
                <a:solidFill>
                  <a:srgbClr val="007CC2"/>
                </a:solidFill>
                <a:latin typeface="Sigmar One"/>
                <a:ea typeface="Sigmar One"/>
                <a:cs typeface="Sigmar One"/>
                <a:sym typeface="Sigmar One"/>
              </a:rPr>
              <a:t>I. Giới thiệu chung</a:t>
            </a:r>
          </a:p>
        </p:txBody>
      </p:sp>
      <p:sp>
        <p:nvSpPr>
          <p:cNvPr name="TextBox 25" id="25"/>
          <p:cNvSpPr txBox="true"/>
          <p:nvPr/>
        </p:nvSpPr>
        <p:spPr>
          <a:xfrm rot="0">
            <a:off x="9704731" y="4307112"/>
            <a:ext cx="8103929" cy="2715140"/>
          </a:xfrm>
          <a:prstGeom prst="rect">
            <a:avLst/>
          </a:prstGeom>
        </p:spPr>
        <p:txBody>
          <a:bodyPr anchor="t" rtlCol="false" tIns="0" lIns="0" bIns="0" rIns="0">
            <a:spAutoFit/>
          </a:bodyPr>
          <a:lstStyle/>
          <a:p>
            <a:pPr algn="just">
              <a:lnSpc>
                <a:spcPts val="3121"/>
              </a:lnSpc>
              <a:spcBef>
                <a:spcPct val="0"/>
              </a:spcBef>
            </a:pPr>
            <a:r>
              <a:rPr lang="en-US" sz="2229">
                <a:solidFill>
                  <a:srgbClr val="003D60"/>
                </a:solidFill>
                <a:latin typeface="Francois One"/>
                <a:ea typeface="Francois One"/>
                <a:cs typeface="Francois One"/>
                <a:sym typeface="Francois One"/>
              </a:rPr>
              <a:t> Trong bối cảnh thị trường bất động sản ngày càng phát triển và chịu ảnh hưởng bởi nhiều yếu tố kinh tế, xã hội, việc xác định và dự đoán giá trị bất động sản trở thành một yếu tố quan trọng đối với người mua, người bán, nhà đầu tư và các tổ chức nghiên cứu thị trường. Giá trị của bất động sản có thể bị tác động bởi nhiều yếu tố khác nhau như khu vực, diện tích, tiện ích, tình trạng của tài sản và các yếu tố vĩ mô.  </a:t>
            </a:r>
          </a:p>
        </p:txBody>
      </p:sp>
      <p:sp>
        <p:nvSpPr>
          <p:cNvPr name="TextBox 26" id="26"/>
          <p:cNvSpPr txBox="true"/>
          <p:nvPr/>
        </p:nvSpPr>
        <p:spPr>
          <a:xfrm rot="0">
            <a:off x="12563429" y="3440930"/>
            <a:ext cx="4434857" cy="505994"/>
          </a:xfrm>
          <a:prstGeom prst="rect">
            <a:avLst/>
          </a:prstGeom>
        </p:spPr>
        <p:txBody>
          <a:bodyPr anchor="t" rtlCol="false" tIns="0" lIns="0" bIns="0" rIns="0">
            <a:spAutoFit/>
          </a:bodyPr>
          <a:lstStyle/>
          <a:p>
            <a:pPr algn="r">
              <a:lnSpc>
                <a:spcPts val="4135"/>
              </a:lnSpc>
              <a:spcBef>
                <a:spcPct val="0"/>
              </a:spcBef>
            </a:pPr>
            <a:r>
              <a:rPr lang="en-US" sz="2953">
                <a:solidFill>
                  <a:srgbClr val="003D60"/>
                </a:solidFill>
                <a:latin typeface="Francois One"/>
                <a:ea typeface="Francois One"/>
                <a:cs typeface="Francois One"/>
                <a:sym typeface="Francois One"/>
              </a:rPr>
              <a:t>GIỚI THIỆU BÀI TOÁN</a:t>
            </a:r>
          </a:p>
        </p:txBody>
      </p:sp>
      <p:sp>
        <p:nvSpPr>
          <p:cNvPr name="TextBox 27" id="27"/>
          <p:cNvSpPr txBox="true"/>
          <p:nvPr/>
        </p:nvSpPr>
        <p:spPr>
          <a:xfrm rot="0">
            <a:off x="11085615" y="7435012"/>
            <a:ext cx="6723045" cy="2656362"/>
          </a:xfrm>
          <a:prstGeom prst="rect">
            <a:avLst/>
          </a:prstGeom>
        </p:spPr>
        <p:txBody>
          <a:bodyPr anchor="t" rtlCol="false" tIns="0" lIns="0" bIns="0" rIns="0">
            <a:spAutoFit/>
          </a:bodyPr>
          <a:lstStyle/>
          <a:p>
            <a:pPr algn="just">
              <a:lnSpc>
                <a:spcPts val="2686"/>
              </a:lnSpc>
              <a:spcBef>
                <a:spcPct val="0"/>
              </a:spcBef>
            </a:pPr>
            <a:r>
              <a:rPr lang="en-US" sz="1918">
                <a:solidFill>
                  <a:srgbClr val="003D60"/>
                </a:solidFill>
                <a:latin typeface="Francois One"/>
                <a:ea typeface="Francois One"/>
                <a:cs typeface="Francois One"/>
                <a:sym typeface="Francois One"/>
              </a:rPr>
              <a:t> Bài toán đặt ra là thu thập và phân tích dữ liệu về giá bất động sản tại Hà Nội để tìm hiểu các yếu tố ảnh hưởng đến giá trị của bất động sản. Mục tiêu là cung cấp các thông  tin quan trọng  hỗ trợ quyết định đầu tư, mua bán và nghiên cứu thị trường. Các yếu tố như   diện tích, khu vực, số phòng, tiện ích và tình trạng của tài sản sẽ được phân tích để hiểu rõ hơn về tác động của chúng đối với giá trị bất động sản, giúp các nhà đầu tư và người mua bán đưa ra quyết định chính xác hơn.  </a:t>
            </a:r>
          </a:p>
        </p:txBody>
      </p:sp>
      <p:sp>
        <p:nvSpPr>
          <p:cNvPr name="Freeform 28" id="28"/>
          <p:cNvSpPr/>
          <p:nvPr/>
        </p:nvSpPr>
        <p:spPr>
          <a:xfrm flipH="false" flipV="false" rot="0">
            <a:off x="7489681" y="8782243"/>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7768155" y="8782243"/>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0" id="30"/>
          <p:cNvSpPr/>
          <p:nvPr/>
        </p:nvSpPr>
        <p:spPr>
          <a:xfrm flipH="false" flipV="false" rot="0">
            <a:off x="8050268" y="8782243"/>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7489681" y="899109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2" id="32"/>
          <p:cNvSpPr/>
          <p:nvPr/>
        </p:nvSpPr>
        <p:spPr>
          <a:xfrm flipH="false" flipV="false" rot="0">
            <a:off x="7768155" y="8991099"/>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8050268" y="899109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18190" y="2034559"/>
            <a:ext cx="11236140" cy="10325100"/>
            <a:chOff x="0" y="0"/>
            <a:chExt cx="2506129" cy="2302929"/>
          </a:xfrm>
        </p:grpSpPr>
        <p:sp>
          <p:nvSpPr>
            <p:cNvPr name="Freeform 3" id="3"/>
            <p:cNvSpPr/>
            <p:nvPr/>
          </p:nvSpPr>
          <p:spPr>
            <a:xfrm flipH="false" flipV="false" rot="0">
              <a:off x="0" y="0"/>
              <a:ext cx="2506091" cy="2302891"/>
            </a:xfrm>
            <a:custGeom>
              <a:avLst/>
              <a:gdLst/>
              <a:ahLst/>
              <a:cxnLst/>
              <a:rect r="r" b="b" t="t" l="l"/>
              <a:pathLst>
                <a:path h="2302891" w="2506091">
                  <a:moveTo>
                    <a:pt x="1236091" y="0"/>
                  </a:moveTo>
                  <a:lnTo>
                    <a:pt x="0" y="1219200"/>
                  </a:lnTo>
                  <a:lnTo>
                    <a:pt x="1049909" y="2302891"/>
                  </a:lnTo>
                  <a:lnTo>
                    <a:pt x="2506091" y="2302891"/>
                  </a:lnTo>
                  <a:lnTo>
                    <a:pt x="2506091" y="0"/>
                  </a:lnTo>
                  <a:close/>
                </a:path>
              </a:pathLst>
            </a:custGeom>
            <a:blipFill>
              <a:blip r:embed="rId2"/>
              <a:stretch>
                <a:fillRect l="-21027" t="0" r="-21027" b="0"/>
              </a:stretch>
            </a:blipFill>
            <a:ln w="104775" cap="sq">
              <a:solidFill>
                <a:srgbClr val="007CC2"/>
              </a:solidFill>
              <a:prstDash val="solid"/>
              <a:miter/>
            </a:ln>
          </p:spPr>
        </p:sp>
      </p:grpSp>
      <p:grpSp>
        <p:nvGrpSpPr>
          <p:cNvPr name="Group 4" id="4"/>
          <p:cNvGrpSpPr/>
          <p:nvPr/>
        </p:nvGrpSpPr>
        <p:grpSpPr>
          <a:xfrm rot="0">
            <a:off x="14789973" y="-553283"/>
            <a:ext cx="6058971" cy="2448689"/>
            <a:chOff x="0" y="0"/>
            <a:chExt cx="1595778" cy="644922"/>
          </a:xfrm>
        </p:grpSpPr>
        <p:sp>
          <p:nvSpPr>
            <p:cNvPr name="Freeform 5" id="5"/>
            <p:cNvSpPr/>
            <p:nvPr/>
          </p:nvSpPr>
          <p:spPr>
            <a:xfrm flipH="false" flipV="false" rot="0">
              <a:off x="0" y="0"/>
              <a:ext cx="1595778" cy="644922"/>
            </a:xfrm>
            <a:custGeom>
              <a:avLst/>
              <a:gdLst/>
              <a:ahLst/>
              <a:cxnLst/>
              <a:rect r="r" b="b" t="t" l="l"/>
              <a:pathLst>
                <a:path h="644922" w="1595778">
                  <a:moveTo>
                    <a:pt x="1392578" y="0"/>
                  </a:moveTo>
                  <a:lnTo>
                    <a:pt x="0" y="0"/>
                  </a:lnTo>
                  <a:lnTo>
                    <a:pt x="203200" y="644922"/>
                  </a:lnTo>
                  <a:lnTo>
                    <a:pt x="1595778" y="644922"/>
                  </a:lnTo>
                  <a:lnTo>
                    <a:pt x="1392578" y="0"/>
                  </a:lnTo>
                  <a:close/>
                </a:path>
              </a:pathLst>
            </a:custGeom>
            <a:gradFill rotWithShape="true">
              <a:gsLst>
                <a:gs pos="0">
                  <a:srgbClr val="000000">
                    <a:alpha val="100000"/>
                  </a:srgbClr>
                </a:gs>
                <a:gs pos="100000">
                  <a:srgbClr val="555555">
                    <a:alpha val="100000"/>
                  </a:srgbClr>
                </a:gs>
              </a:gsLst>
              <a:lin ang="5400000"/>
            </a:gradFill>
          </p:spPr>
        </p:sp>
        <p:sp>
          <p:nvSpPr>
            <p:cNvPr name="TextBox 6" id="6"/>
            <p:cNvSpPr txBox="true"/>
            <p:nvPr/>
          </p:nvSpPr>
          <p:spPr>
            <a:xfrm>
              <a:off x="101600" y="-38100"/>
              <a:ext cx="1392578" cy="68302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924330" y="7648700"/>
            <a:ext cx="5872801" cy="3024634"/>
            <a:chOff x="0" y="0"/>
            <a:chExt cx="812800" cy="418612"/>
          </a:xfrm>
        </p:grpSpPr>
        <p:sp>
          <p:nvSpPr>
            <p:cNvPr name="Freeform 8" id="8"/>
            <p:cNvSpPr/>
            <p:nvPr/>
          </p:nvSpPr>
          <p:spPr>
            <a:xfrm flipH="false" flipV="false" rot="0">
              <a:off x="0" y="0"/>
              <a:ext cx="812800" cy="418612"/>
            </a:xfrm>
            <a:custGeom>
              <a:avLst/>
              <a:gdLst/>
              <a:ahLst/>
              <a:cxnLst/>
              <a:rect r="r" b="b" t="t" l="l"/>
              <a:pathLst>
                <a:path h="418612" w="812800">
                  <a:moveTo>
                    <a:pt x="406400" y="0"/>
                  </a:moveTo>
                  <a:lnTo>
                    <a:pt x="812800" y="418612"/>
                  </a:lnTo>
                  <a:lnTo>
                    <a:pt x="0" y="418612"/>
                  </a:lnTo>
                  <a:lnTo>
                    <a:pt x="406400" y="0"/>
                  </a:lnTo>
                  <a:close/>
                </a:path>
              </a:pathLst>
            </a:custGeom>
            <a:gradFill rotWithShape="true">
              <a:gsLst>
                <a:gs pos="0">
                  <a:srgbClr val="000000">
                    <a:alpha val="100000"/>
                  </a:srgbClr>
                </a:gs>
                <a:gs pos="100000">
                  <a:srgbClr val="555555">
                    <a:alpha val="100000"/>
                  </a:srgbClr>
                </a:gs>
              </a:gsLst>
              <a:lin ang="5400000"/>
            </a:gradFill>
          </p:spPr>
        </p:sp>
        <p:sp>
          <p:nvSpPr>
            <p:cNvPr name="TextBox 9" id="9"/>
            <p:cNvSpPr txBox="true"/>
            <p:nvPr/>
          </p:nvSpPr>
          <p:spPr>
            <a:xfrm>
              <a:off x="127000" y="156255"/>
              <a:ext cx="558800" cy="23245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2700000">
            <a:off x="-1714821" y="6721349"/>
            <a:ext cx="20088810" cy="1854365"/>
            <a:chOff x="0" y="0"/>
            <a:chExt cx="4258938" cy="393136"/>
          </a:xfrm>
        </p:grpSpPr>
        <p:sp>
          <p:nvSpPr>
            <p:cNvPr name="Freeform 11" id="11"/>
            <p:cNvSpPr/>
            <p:nvPr/>
          </p:nvSpPr>
          <p:spPr>
            <a:xfrm flipH="false" flipV="false" rot="0">
              <a:off x="0" y="0"/>
              <a:ext cx="4258937" cy="393136"/>
            </a:xfrm>
            <a:custGeom>
              <a:avLst/>
              <a:gdLst/>
              <a:ahLst/>
              <a:cxnLst/>
              <a:rect r="r" b="b" t="t" l="l"/>
              <a:pathLst>
                <a:path h="393136" w="4258937">
                  <a:moveTo>
                    <a:pt x="203200" y="393136"/>
                  </a:moveTo>
                  <a:lnTo>
                    <a:pt x="4055737" y="393136"/>
                  </a:lnTo>
                  <a:lnTo>
                    <a:pt x="4258937" y="0"/>
                  </a:lnTo>
                  <a:lnTo>
                    <a:pt x="0" y="0"/>
                  </a:lnTo>
                  <a:lnTo>
                    <a:pt x="203200" y="393136"/>
                  </a:lnTo>
                  <a:close/>
                </a:path>
              </a:pathLst>
            </a:custGeom>
            <a:gradFill rotWithShape="true">
              <a:gsLst>
                <a:gs pos="0">
                  <a:srgbClr val="007CC2">
                    <a:alpha val="100000"/>
                  </a:srgbClr>
                </a:gs>
                <a:gs pos="100000">
                  <a:srgbClr val="00304B">
                    <a:alpha val="100000"/>
                  </a:srgbClr>
                </a:gs>
              </a:gsLst>
              <a:lin ang="2700000"/>
            </a:gradFill>
          </p:spPr>
        </p:sp>
        <p:sp>
          <p:nvSpPr>
            <p:cNvPr name="TextBox 12" id="12"/>
            <p:cNvSpPr txBox="true"/>
            <p:nvPr/>
          </p:nvSpPr>
          <p:spPr>
            <a:xfrm>
              <a:off x="127000" y="-38100"/>
              <a:ext cx="4004938" cy="43123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510818" y="92583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789293" y="92583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071405" y="9258300"/>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510818" y="94671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789293" y="94671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071405" y="946715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855571" y="768859"/>
            <a:ext cx="9552765" cy="1914525"/>
          </a:xfrm>
          <a:prstGeom prst="rect">
            <a:avLst/>
          </a:prstGeom>
        </p:spPr>
        <p:txBody>
          <a:bodyPr anchor="t" rtlCol="false" tIns="0" lIns="0" bIns="0" rIns="0">
            <a:spAutoFit/>
          </a:bodyPr>
          <a:lstStyle/>
          <a:p>
            <a:pPr algn="l">
              <a:lnSpc>
                <a:spcPts val="7587"/>
              </a:lnSpc>
            </a:pPr>
            <a:r>
              <a:rPr lang="en-US" sz="6322" spc="-227">
                <a:solidFill>
                  <a:srgbClr val="007CC2"/>
                </a:solidFill>
                <a:latin typeface="Sigmar One"/>
                <a:ea typeface="Sigmar One"/>
                <a:cs typeface="Sigmar One"/>
                <a:sym typeface="Sigmar One"/>
              </a:rPr>
              <a:t>I. Giới thiệu chung</a:t>
            </a:r>
          </a:p>
          <a:p>
            <a:pPr algn="l">
              <a:lnSpc>
                <a:spcPts val="7587"/>
              </a:lnSpc>
            </a:pPr>
          </a:p>
        </p:txBody>
      </p:sp>
      <p:sp>
        <p:nvSpPr>
          <p:cNvPr name="Freeform 20" id="20"/>
          <p:cNvSpPr/>
          <p:nvPr/>
        </p:nvSpPr>
        <p:spPr>
          <a:xfrm flipH="false" flipV="false" rot="0">
            <a:off x="8950231"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228706"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510818"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950231"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9228706"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9510818"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10800000">
            <a:off x="9439381" y="-841255"/>
            <a:ext cx="5872801" cy="2875814"/>
            <a:chOff x="0" y="0"/>
            <a:chExt cx="812800" cy="398015"/>
          </a:xfrm>
        </p:grpSpPr>
        <p:sp>
          <p:nvSpPr>
            <p:cNvPr name="Freeform 27" id="27"/>
            <p:cNvSpPr/>
            <p:nvPr/>
          </p:nvSpPr>
          <p:spPr>
            <a:xfrm flipH="false" flipV="false" rot="0">
              <a:off x="0" y="0"/>
              <a:ext cx="812800" cy="398015"/>
            </a:xfrm>
            <a:custGeom>
              <a:avLst/>
              <a:gdLst/>
              <a:ahLst/>
              <a:cxnLst/>
              <a:rect r="r" b="b" t="t" l="l"/>
              <a:pathLst>
                <a:path h="398015" w="812800">
                  <a:moveTo>
                    <a:pt x="406400" y="0"/>
                  </a:moveTo>
                  <a:lnTo>
                    <a:pt x="812800" y="398015"/>
                  </a:lnTo>
                  <a:lnTo>
                    <a:pt x="0" y="398015"/>
                  </a:lnTo>
                  <a:lnTo>
                    <a:pt x="406400" y="0"/>
                  </a:lnTo>
                  <a:close/>
                </a:path>
              </a:pathLst>
            </a:custGeom>
            <a:gradFill rotWithShape="true">
              <a:gsLst>
                <a:gs pos="0">
                  <a:srgbClr val="000000">
                    <a:alpha val="100000"/>
                  </a:srgbClr>
                </a:gs>
                <a:gs pos="100000">
                  <a:srgbClr val="555555">
                    <a:alpha val="100000"/>
                  </a:srgbClr>
                </a:gs>
              </a:gsLst>
              <a:lin ang="5400000"/>
            </a:gradFill>
          </p:spPr>
        </p:sp>
        <p:sp>
          <p:nvSpPr>
            <p:cNvPr name="TextBox 28" id="28"/>
            <p:cNvSpPr txBox="true"/>
            <p:nvPr/>
          </p:nvSpPr>
          <p:spPr>
            <a:xfrm>
              <a:off x="127000" y="146693"/>
              <a:ext cx="558800" cy="222893"/>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25928" y="3713910"/>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1407469" y="3667644"/>
            <a:ext cx="3766570"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NGƯỜI MUA BẤT ĐỘNG SẢN</a:t>
            </a:r>
          </a:p>
        </p:txBody>
      </p:sp>
      <p:sp>
        <p:nvSpPr>
          <p:cNvPr name="AutoShape 31" id="31"/>
          <p:cNvSpPr/>
          <p:nvPr/>
        </p:nvSpPr>
        <p:spPr>
          <a:xfrm>
            <a:off x="974549" y="3128154"/>
            <a:ext cx="3634959"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825928" y="5358956"/>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1407469" y="5360747"/>
            <a:ext cx="3766570"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NGƯỜI BÁN BẤT ĐỘNG SẢN</a:t>
            </a:r>
          </a:p>
        </p:txBody>
      </p:sp>
      <p:sp>
        <p:nvSpPr>
          <p:cNvPr name="TextBox 34" id="34"/>
          <p:cNvSpPr txBox="true"/>
          <p:nvPr/>
        </p:nvSpPr>
        <p:spPr>
          <a:xfrm rot="0">
            <a:off x="0" y="2314046"/>
            <a:ext cx="4434857" cy="505994"/>
          </a:xfrm>
          <a:prstGeom prst="rect">
            <a:avLst/>
          </a:prstGeom>
        </p:spPr>
        <p:txBody>
          <a:bodyPr anchor="t" rtlCol="false" tIns="0" lIns="0" bIns="0" rIns="0">
            <a:spAutoFit/>
          </a:bodyPr>
          <a:lstStyle/>
          <a:p>
            <a:pPr algn="r">
              <a:lnSpc>
                <a:spcPts val="4135"/>
              </a:lnSpc>
              <a:spcBef>
                <a:spcPct val="0"/>
              </a:spcBef>
            </a:pPr>
            <a:r>
              <a:rPr lang="en-US" sz="2953">
                <a:solidFill>
                  <a:srgbClr val="003D60"/>
                </a:solidFill>
                <a:latin typeface="Francois One"/>
                <a:ea typeface="Francois One"/>
                <a:cs typeface="Francois One"/>
                <a:sym typeface="Francois One"/>
              </a:rPr>
              <a:t>ĐỐI TƯỢNG KHÁCH THỂ</a:t>
            </a:r>
          </a:p>
        </p:txBody>
      </p:sp>
      <p:sp>
        <p:nvSpPr>
          <p:cNvPr name="Freeform 35" id="35"/>
          <p:cNvSpPr/>
          <p:nvPr/>
        </p:nvSpPr>
        <p:spPr>
          <a:xfrm flipH="false" flipV="false" rot="0">
            <a:off x="825928" y="7099322"/>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1407469" y="7053056"/>
            <a:ext cx="3440171"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NHÀ ĐẦU TƯ</a:t>
            </a:r>
          </a:p>
        </p:txBody>
      </p:sp>
      <p:sp>
        <p:nvSpPr>
          <p:cNvPr name="Freeform 37" id="37"/>
          <p:cNvSpPr/>
          <p:nvPr/>
        </p:nvSpPr>
        <p:spPr>
          <a:xfrm flipH="false" flipV="false" rot="0">
            <a:off x="825928" y="8744368"/>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8" id="38"/>
          <p:cNvSpPr txBox="true"/>
          <p:nvPr/>
        </p:nvSpPr>
        <p:spPr>
          <a:xfrm rot="0">
            <a:off x="1407469" y="8746160"/>
            <a:ext cx="3440171" cy="860234"/>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CÁC TỔ CHỨC NGHIÊN CỨU THỊ TRƯỜNG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18190" y="2034559"/>
            <a:ext cx="11236140" cy="10325100"/>
            <a:chOff x="0" y="0"/>
            <a:chExt cx="2506129" cy="2302929"/>
          </a:xfrm>
        </p:grpSpPr>
        <p:sp>
          <p:nvSpPr>
            <p:cNvPr name="Freeform 3" id="3"/>
            <p:cNvSpPr/>
            <p:nvPr/>
          </p:nvSpPr>
          <p:spPr>
            <a:xfrm flipH="false" flipV="false" rot="0">
              <a:off x="0" y="0"/>
              <a:ext cx="2506091" cy="2302891"/>
            </a:xfrm>
            <a:custGeom>
              <a:avLst/>
              <a:gdLst/>
              <a:ahLst/>
              <a:cxnLst/>
              <a:rect r="r" b="b" t="t" l="l"/>
              <a:pathLst>
                <a:path h="2302891" w="2506091">
                  <a:moveTo>
                    <a:pt x="1236091" y="0"/>
                  </a:moveTo>
                  <a:lnTo>
                    <a:pt x="0" y="1219200"/>
                  </a:lnTo>
                  <a:lnTo>
                    <a:pt x="1049909" y="2302891"/>
                  </a:lnTo>
                  <a:lnTo>
                    <a:pt x="2506091" y="2302891"/>
                  </a:lnTo>
                  <a:lnTo>
                    <a:pt x="2506091" y="0"/>
                  </a:lnTo>
                  <a:close/>
                </a:path>
              </a:pathLst>
            </a:custGeom>
            <a:blipFill>
              <a:blip r:embed="rId2"/>
              <a:stretch>
                <a:fillRect l="-21027" t="0" r="-21027" b="0"/>
              </a:stretch>
            </a:blipFill>
            <a:ln w="104775" cap="sq">
              <a:solidFill>
                <a:srgbClr val="007CC2"/>
              </a:solidFill>
              <a:prstDash val="solid"/>
              <a:miter/>
            </a:ln>
          </p:spPr>
        </p:sp>
      </p:grpSp>
      <p:grpSp>
        <p:nvGrpSpPr>
          <p:cNvPr name="Group 4" id="4"/>
          <p:cNvGrpSpPr/>
          <p:nvPr/>
        </p:nvGrpSpPr>
        <p:grpSpPr>
          <a:xfrm rot="0">
            <a:off x="14789973" y="-553283"/>
            <a:ext cx="6058971" cy="2448689"/>
            <a:chOff x="0" y="0"/>
            <a:chExt cx="1595778" cy="644922"/>
          </a:xfrm>
        </p:grpSpPr>
        <p:sp>
          <p:nvSpPr>
            <p:cNvPr name="Freeform 5" id="5"/>
            <p:cNvSpPr/>
            <p:nvPr/>
          </p:nvSpPr>
          <p:spPr>
            <a:xfrm flipH="false" flipV="false" rot="0">
              <a:off x="0" y="0"/>
              <a:ext cx="1595778" cy="644922"/>
            </a:xfrm>
            <a:custGeom>
              <a:avLst/>
              <a:gdLst/>
              <a:ahLst/>
              <a:cxnLst/>
              <a:rect r="r" b="b" t="t" l="l"/>
              <a:pathLst>
                <a:path h="644922" w="1595778">
                  <a:moveTo>
                    <a:pt x="1392578" y="0"/>
                  </a:moveTo>
                  <a:lnTo>
                    <a:pt x="0" y="0"/>
                  </a:lnTo>
                  <a:lnTo>
                    <a:pt x="203200" y="644922"/>
                  </a:lnTo>
                  <a:lnTo>
                    <a:pt x="1595778" y="644922"/>
                  </a:lnTo>
                  <a:lnTo>
                    <a:pt x="1392578" y="0"/>
                  </a:lnTo>
                  <a:close/>
                </a:path>
              </a:pathLst>
            </a:custGeom>
            <a:gradFill rotWithShape="true">
              <a:gsLst>
                <a:gs pos="0">
                  <a:srgbClr val="000000">
                    <a:alpha val="100000"/>
                  </a:srgbClr>
                </a:gs>
                <a:gs pos="100000">
                  <a:srgbClr val="555555">
                    <a:alpha val="100000"/>
                  </a:srgbClr>
                </a:gs>
              </a:gsLst>
              <a:lin ang="5400000"/>
            </a:gradFill>
          </p:spPr>
        </p:sp>
        <p:sp>
          <p:nvSpPr>
            <p:cNvPr name="TextBox 6" id="6"/>
            <p:cNvSpPr txBox="true"/>
            <p:nvPr/>
          </p:nvSpPr>
          <p:spPr>
            <a:xfrm>
              <a:off x="101600" y="-38100"/>
              <a:ext cx="1392578" cy="68302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6924330" y="7648700"/>
            <a:ext cx="5872801" cy="3024634"/>
            <a:chOff x="0" y="0"/>
            <a:chExt cx="812800" cy="418612"/>
          </a:xfrm>
        </p:grpSpPr>
        <p:sp>
          <p:nvSpPr>
            <p:cNvPr name="Freeform 8" id="8"/>
            <p:cNvSpPr/>
            <p:nvPr/>
          </p:nvSpPr>
          <p:spPr>
            <a:xfrm flipH="false" flipV="false" rot="0">
              <a:off x="0" y="0"/>
              <a:ext cx="812800" cy="418612"/>
            </a:xfrm>
            <a:custGeom>
              <a:avLst/>
              <a:gdLst/>
              <a:ahLst/>
              <a:cxnLst/>
              <a:rect r="r" b="b" t="t" l="l"/>
              <a:pathLst>
                <a:path h="418612" w="812800">
                  <a:moveTo>
                    <a:pt x="406400" y="0"/>
                  </a:moveTo>
                  <a:lnTo>
                    <a:pt x="812800" y="418612"/>
                  </a:lnTo>
                  <a:lnTo>
                    <a:pt x="0" y="418612"/>
                  </a:lnTo>
                  <a:lnTo>
                    <a:pt x="406400" y="0"/>
                  </a:lnTo>
                  <a:close/>
                </a:path>
              </a:pathLst>
            </a:custGeom>
            <a:gradFill rotWithShape="true">
              <a:gsLst>
                <a:gs pos="0">
                  <a:srgbClr val="000000">
                    <a:alpha val="100000"/>
                  </a:srgbClr>
                </a:gs>
                <a:gs pos="100000">
                  <a:srgbClr val="555555">
                    <a:alpha val="100000"/>
                  </a:srgbClr>
                </a:gs>
              </a:gsLst>
              <a:lin ang="5400000"/>
            </a:gradFill>
          </p:spPr>
        </p:sp>
        <p:sp>
          <p:nvSpPr>
            <p:cNvPr name="TextBox 9" id="9"/>
            <p:cNvSpPr txBox="true"/>
            <p:nvPr/>
          </p:nvSpPr>
          <p:spPr>
            <a:xfrm>
              <a:off x="127000" y="156255"/>
              <a:ext cx="558800" cy="23245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2700000">
            <a:off x="-1714821" y="6721349"/>
            <a:ext cx="20088810" cy="1854365"/>
            <a:chOff x="0" y="0"/>
            <a:chExt cx="4258938" cy="393136"/>
          </a:xfrm>
        </p:grpSpPr>
        <p:sp>
          <p:nvSpPr>
            <p:cNvPr name="Freeform 11" id="11"/>
            <p:cNvSpPr/>
            <p:nvPr/>
          </p:nvSpPr>
          <p:spPr>
            <a:xfrm flipH="false" flipV="false" rot="0">
              <a:off x="0" y="0"/>
              <a:ext cx="4258937" cy="393136"/>
            </a:xfrm>
            <a:custGeom>
              <a:avLst/>
              <a:gdLst/>
              <a:ahLst/>
              <a:cxnLst/>
              <a:rect r="r" b="b" t="t" l="l"/>
              <a:pathLst>
                <a:path h="393136" w="4258937">
                  <a:moveTo>
                    <a:pt x="203200" y="393136"/>
                  </a:moveTo>
                  <a:lnTo>
                    <a:pt x="4055737" y="393136"/>
                  </a:lnTo>
                  <a:lnTo>
                    <a:pt x="4258937" y="0"/>
                  </a:lnTo>
                  <a:lnTo>
                    <a:pt x="0" y="0"/>
                  </a:lnTo>
                  <a:lnTo>
                    <a:pt x="203200" y="393136"/>
                  </a:lnTo>
                  <a:close/>
                </a:path>
              </a:pathLst>
            </a:custGeom>
            <a:gradFill rotWithShape="true">
              <a:gsLst>
                <a:gs pos="0">
                  <a:srgbClr val="007CC2">
                    <a:alpha val="100000"/>
                  </a:srgbClr>
                </a:gs>
                <a:gs pos="100000">
                  <a:srgbClr val="00304B">
                    <a:alpha val="100000"/>
                  </a:srgbClr>
                </a:gs>
              </a:gsLst>
              <a:lin ang="2700000"/>
            </a:gradFill>
          </p:spPr>
        </p:sp>
        <p:sp>
          <p:nvSpPr>
            <p:cNvPr name="TextBox 12" id="12"/>
            <p:cNvSpPr txBox="true"/>
            <p:nvPr/>
          </p:nvSpPr>
          <p:spPr>
            <a:xfrm>
              <a:off x="127000" y="-38100"/>
              <a:ext cx="4004938" cy="431236"/>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9510818" y="92583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789293" y="9258300"/>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0071405" y="9258300"/>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510818" y="94671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789293" y="946715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071405" y="946715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855571" y="768859"/>
            <a:ext cx="9552765" cy="1914525"/>
          </a:xfrm>
          <a:prstGeom prst="rect">
            <a:avLst/>
          </a:prstGeom>
        </p:spPr>
        <p:txBody>
          <a:bodyPr anchor="t" rtlCol="false" tIns="0" lIns="0" bIns="0" rIns="0">
            <a:spAutoFit/>
          </a:bodyPr>
          <a:lstStyle/>
          <a:p>
            <a:pPr algn="l">
              <a:lnSpc>
                <a:spcPts val="7587"/>
              </a:lnSpc>
            </a:pPr>
            <a:r>
              <a:rPr lang="en-US" sz="6322" spc="-227">
                <a:solidFill>
                  <a:srgbClr val="007CC2"/>
                </a:solidFill>
                <a:latin typeface="Sigmar One"/>
                <a:ea typeface="Sigmar One"/>
                <a:cs typeface="Sigmar One"/>
                <a:sym typeface="Sigmar One"/>
              </a:rPr>
              <a:t>I. Giới thiệu chung</a:t>
            </a:r>
          </a:p>
          <a:p>
            <a:pPr algn="l">
              <a:lnSpc>
                <a:spcPts val="7587"/>
              </a:lnSpc>
            </a:pPr>
          </a:p>
        </p:txBody>
      </p:sp>
      <p:sp>
        <p:nvSpPr>
          <p:cNvPr name="Freeform 20" id="20"/>
          <p:cNvSpPr/>
          <p:nvPr/>
        </p:nvSpPr>
        <p:spPr>
          <a:xfrm flipH="false" flipV="false" rot="0">
            <a:off x="8950231"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9228706"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9510818" y="172135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8950231"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9228706"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5" id="25"/>
          <p:cNvSpPr/>
          <p:nvPr/>
        </p:nvSpPr>
        <p:spPr>
          <a:xfrm flipH="false" flipV="false" rot="0">
            <a:off x="9510818" y="193021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6" id="26"/>
          <p:cNvGrpSpPr/>
          <p:nvPr/>
        </p:nvGrpSpPr>
        <p:grpSpPr>
          <a:xfrm rot="-10800000">
            <a:off x="9439381" y="-841255"/>
            <a:ext cx="5872801" cy="2875814"/>
            <a:chOff x="0" y="0"/>
            <a:chExt cx="812800" cy="398015"/>
          </a:xfrm>
        </p:grpSpPr>
        <p:sp>
          <p:nvSpPr>
            <p:cNvPr name="Freeform 27" id="27"/>
            <p:cNvSpPr/>
            <p:nvPr/>
          </p:nvSpPr>
          <p:spPr>
            <a:xfrm flipH="false" flipV="false" rot="0">
              <a:off x="0" y="0"/>
              <a:ext cx="812800" cy="398015"/>
            </a:xfrm>
            <a:custGeom>
              <a:avLst/>
              <a:gdLst/>
              <a:ahLst/>
              <a:cxnLst/>
              <a:rect r="r" b="b" t="t" l="l"/>
              <a:pathLst>
                <a:path h="398015" w="812800">
                  <a:moveTo>
                    <a:pt x="406400" y="0"/>
                  </a:moveTo>
                  <a:lnTo>
                    <a:pt x="812800" y="398015"/>
                  </a:lnTo>
                  <a:lnTo>
                    <a:pt x="0" y="398015"/>
                  </a:lnTo>
                  <a:lnTo>
                    <a:pt x="406400" y="0"/>
                  </a:lnTo>
                  <a:close/>
                </a:path>
              </a:pathLst>
            </a:custGeom>
            <a:gradFill rotWithShape="true">
              <a:gsLst>
                <a:gs pos="0">
                  <a:srgbClr val="000000">
                    <a:alpha val="100000"/>
                  </a:srgbClr>
                </a:gs>
                <a:gs pos="100000">
                  <a:srgbClr val="555555">
                    <a:alpha val="100000"/>
                  </a:srgbClr>
                </a:gs>
              </a:gsLst>
              <a:lin ang="5400000"/>
            </a:gradFill>
          </p:spPr>
        </p:sp>
        <p:sp>
          <p:nvSpPr>
            <p:cNvPr name="TextBox 28" id="28"/>
            <p:cNvSpPr txBox="true"/>
            <p:nvPr/>
          </p:nvSpPr>
          <p:spPr>
            <a:xfrm>
              <a:off x="127000" y="146693"/>
              <a:ext cx="558800" cy="222893"/>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825928" y="3713910"/>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0" id="30"/>
          <p:cNvSpPr txBox="true"/>
          <p:nvPr/>
        </p:nvSpPr>
        <p:spPr>
          <a:xfrm rot="0">
            <a:off x="1407469" y="3667644"/>
            <a:ext cx="3766570"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DỮ LIỆU GIÁ BẤT ĐỘNG SẢN </a:t>
            </a:r>
          </a:p>
        </p:txBody>
      </p:sp>
      <p:sp>
        <p:nvSpPr>
          <p:cNvPr name="AutoShape 31" id="31"/>
          <p:cNvSpPr/>
          <p:nvPr/>
        </p:nvSpPr>
        <p:spPr>
          <a:xfrm>
            <a:off x="974549" y="3128154"/>
            <a:ext cx="3634959" cy="0"/>
          </a:xfrm>
          <a:prstGeom prst="line">
            <a:avLst/>
          </a:prstGeom>
          <a:ln cap="flat" w="38100">
            <a:solidFill>
              <a:srgbClr val="000000"/>
            </a:solidFill>
            <a:prstDash val="solid"/>
            <a:headEnd type="none" len="sm" w="sm"/>
            <a:tailEnd type="none" len="sm" w="sm"/>
          </a:ln>
        </p:spPr>
      </p:sp>
      <p:sp>
        <p:nvSpPr>
          <p:cNvPr name="Freeform 32" id="32"/>
          <p:cNvSpPr/>
          <p:nvPr/>
        </p:nvSpPr>
        <p:spPr>
          <a:xfrm flipH="false" flipV="false" rot="0">
            <a:off x="825928" y="5358956"/>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3" id="33"/>
          <p:cNvSpPr txBox="true"/>
          <p:nvPr/>
        </p:nvSpPr>
        <p:spPr>
          <a:xfrm rot="0">
            <a:off x="1407469" y="5360747"/>
            <a:ext cx="4224485"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ĐẶC ĐIỂM CỦA BẤT ĐỘNG SẢN</a:t>
            </a:r>
          </a:p>
        </p:txBody>
      </p:sp>
      <p:sp>
        <p:nvSpPr>
          <p:cNvPr name="TextBox 34" id="34"/>
          <p:cNvSpPr txBox="true"/>
          <p:nvPr/>
        </p:nvSpPr>
        <p:spPr>
          <a:xfrm rot="0">
            <a:off x="174651" y="2401812"/>
            <a:ext cx="4434857" cy="505994"/>
          </a:xfrm>
          <a:prstGeom prst="rect">
            <a:avLst/>
          </a:prstGeom>
        </p:spPr>
        <p:txBody>
          <a:bodyPr anchor="t" rtlCol="false" tIns="0" lIns="0" bIns="0" rIns="0">
            <a:spAutoFit/>
          </a:bodyPr>
          <a:lstStyle/>
          <a:p>
            <a:pPr algn="r">
              <a:lnSpc>
                <a:spcPts val="4135"/>
              </a:lnSpc>
              <a:spcBef>
                <a:spcPct val="0"/>
              </a:spcBef>
            </a:pPr>
            <a:r>
              <a:rPr lang="en-US" sz="2953">
                <a:solidFill>
                  <a:srgbClr val="003D60"/>
                </a:solidFill>
                <a:latin typeface="Francois One"/>
                <a:ea typeface="Francois One"/>
                <a:cs typeface="Francois One"/>
                <a:sym typeface="Francois One"/>
              </a:rPr>
              <a:t>ĐỐI TƯỢNG NGHIÊN CỨU</a:t>
            </a:r>
          </a:p>
        </p:txBody>
      </p:sp>
      <p:sp>
        <p:nvSpPr>
          <p:cNvPr name="Freeform 35" id="35"/>
          <p:cNvSpPr/>
          <p:nvPr/>
        </p:nvSpPr>
        <p:spPr>
          <a:xfrm flipH="false" flipV="false" rot="0">
            <a:off x="825928" y="7099322"/>
            <a:ext cx="459143" cy="459143"/>
          </a:xfrm>
          <a:custGeom>
            <a:avLst/>
            <a:gdLst/>
            <a:ahLst/>
            <a:cxnLst/>
            <a:rect r="r" b="b" t="t" l="l"/>
            <a:pathLst>
              <a:path h="459143" w="459143">
                <a:moveTo>
                  <a:pt x="0" y="0"/>
                </a:moveTo>
                <a:lnTo>
                  <a:pt x="459143" y="0"/>
                </a:lnTo>
                <a:lnTo>
                  <a:pt x="459143" y="459143"/>
                </a:lnTo>
                <a:lnTo>
                  <a:pt x="0" y="4591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6" id="36"/>
          <p:cNvSpPr txBox="true"/>
          <p:nvPr/>
        </p:nvSpPr>
        <p:spPr>
          <a:xfrm rot="0">
            <a:off x="1407469" y="7053056"/>
            <a:ext cx="3766570" cy="417459"/>
          </a:xfrm>
          <a:prstGeom prst="rect">
            <a:avLst/>
          </a:prstGeom>
        </p:spPr>
        <p:txBody>
          <a:bodyPr anchor="t" rtlCol="false" tIns="0" lIns="0" bIns="0" rIns="0">
            <a:spAutoFit/>
          </a:bodyPr>
          <a:lstStyle/>
          <a:p>
            <a:pPr algn="l">
              <a:lnSpc>
                <a:spcPts val="3495"/>
              </a:lnSpc>
              <a:spcBef>
                <a:spcPct val="0"/>
              </a:spcBef>
            </a:pPr>
            <a:r>
              <a:rPr lang="en-US" sz="2496">
                <a:solidFill>
                  <a:srgbClr val="003D60"/>
                </a:solidFill>
                <a:latin typeface="Francois One"/>
                <a:ea typeface="Francois One"/>
                <a:cs typeface="Francois One"/>
                <a:sym typeface="Francois One"/>
              </a:rPr>
              <a:t>YẾU TỐ ĐỊA LÝ VÀ KHU VỰC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1108020">
            <a:off x="-1446996" y="-615759"/>
            <a:ext cx="6704466" cy="13749906"/>
            <a:chOff x="0" y="0"/>
            <a:chExt cx="1765785" cy="3621375"/>
          </a:xfrm>
        </p:grpSpPr>
        <p:sp>
          <p:nvSpPr>
            <p:cNvPr name="Freeform 3" id="3"/>
            <p:cNvSpPr/>
            <p:nvPr/>
          </p:nvSpPr>
          <p:spPr>
            <a:xfrm flipH="false" flipV="false" rot="0">
              <a:off x="0" y="0"/>
              <a:ext cx="1765785" cy="3621375"/>
            </a:xfrm>
            <a:custGeom>
              <a:avLst/>
              <a:gdLst/>
              <a:ahLst/>
              <a:cxnLst/>
              <a:rect r="r" b="b" t="t" l="l"/>
              <a:pathLst>
                <a:path h="3621375" w="1765785">
                  <a:moveTo>
                    <a:pt x="0" y="0"/>
                  </a:moveTo>
                  <a:lnTo>
                    <a:pt x="1765785" y="0"/>
                  </a:lnTo>
                  <a:lnTo>
                    <a:pt x="1765785" y="3621375"/>
                  </a:lnTo>
                  <a:lnTo>
                    <a:pt x="0" y="3621375"/>
                  </a:lnTo>
                  <a:close/>
                </a:path>
              </a:pathLst>
            </a:custGeom>
            <a:gradFill rotWithShape="true">
              <a:gsLst>
                <a:gs pos="0">
                  <a:srgbClr val="007CC2">
                    <a:alpha val="100000"/>
                  </a:srgbClr>
                </a:gs>
                <a:gs pos="100000">
                  <a:srgbClr val="00304B">
                    <a:alpha val="100000"/>
                  </a:srgbClr>
                </a:gs>
              </a:gsLst>
              <a:lin ang="5400000"/>
            </a:gradFill>
          </p:spPr>
        </p:sp>
        <p:sp>
          <p:nvSpPr>
            <p:cNvPr name="TextBox 4" id="4"/>
            <p:cNvSpPr txBox="true"/>
            <p:nvPr/>
          </p:nvSpPr>
          <p:spPr>
            <a:xfrm>
              <a:off x="0" y="-38100"/>
              <a:ext cx="1765785" cy="36594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108020">
            <a:off x="-1242729" y="-144308"/>
            <a:ext cx="4689991" cy="13749906"/>
            <a:chOff x="0" y="0"/>
            <a:chExt cx="1235224" cy="3621375"/>
          </a:xfrm>
        </p:grpSpPr>
        <p:sp>
          <p:nvSpPr>
            <p:cNvPr name="Freeform 6" id="6"/>
            <p:cNvSpPr/>
            <p:nvPr/>
          </p:nvSpPr>
          <p:spPr>
            <a:xfrm flipH="false" flipV="false" rot="0">
              <a:off x="0" y="0"/>
              <a:ext cx="1235224" cy="3621375"/>
            </a:xfrm>
            <a:custGeom>
              <a:avLst/>
              <a:gdLst/>
              <a:ahLst/>
              <a:cxnLst/>
              <a:rect r="r" b="b" t="t" l="l"/>
              <a:pathLst>
                <a:path h="3621375" w="1235224">
                  <a:moveTo>
                    <a:pt x="0" y="0"/>
                  </a:moveTo>
                  <a:lnTo>
                    <a:pt x="1235224" y="0"/>
                  </a:lnTo>
                  <a:lnTo>
                    <a:pt x="1235224" y="3621375"/>
                  </a:lnTo>
                  <a:lnTo>
                    <a:pt x="0" y="3621375"/>
                  </a:lnTo>
                  <a:close/>
                </a:path>
              </a:pathLst>
            </a:custGeom>
            <a:gradFill rotWithShape="true">
              <a:gsLst>
                <a:gs pos="0">
                  <a:srgbClr val="33B6FF">
                    <a:alpha val="100000"/>
                  </a:srgbClr>
                </a:gs>
                <a:gs pos="100000">
                  <a:srgbClr val="00304B">
                    <a:alpha val="0"/>
                  </a:srgbClr>
                </a:gs>
              </a:gsLst>
              <a:lin ang="5400000"/>
            </a:gradFill>
          </p:spPr>
        </p:sp>
        <p:sp>
          <p:nvSpPr>
            <p:cNvPr name="TextBox 7" id="7"/>
            <p:cNvSpPr txBox="true"/>
            <p:nvPr/>
          </p:nvSpPr>
          <p:spPr>
            <a:xfrm>
              <a:off x="0" y="-38100"/>
              <a:ext cx="1235224" cy="365947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58349" y="2185025"/>
            <a:ext cx="6995160" cy="5246370"/>
            <a:chOff x="0" y="0"/>
            <a:chExt cx="812800" cy="609600"/>
          </a:xfrm>
        </p:grpSpPr>
        <p:sp>
          <p:nvSpPr>
            <p:cNvPr name="Freeform 9" id="9"/>
            <p:cNvSpPr/>
            <p:nvPr/>
          </p:nvSpPr>
          <p:spPr>
            <a:xfrm flipH="false" flipV="false" rot="0">
              <a:off x="0" y="0"/>
              <a:ext cx="812800" cy="609600"/>
            </a:xfrm>
            <a:custGeom>
              <a:avLst/>
              <a:gdLst/>
              <a:ahLst/>
              <a:cxnLst/>
              <a:rect r="r" b="b" t="t" l="l"/>
              <a:pathLst>
                <a:path h="609600" w="812800">
                  <a:moveTo>
                    <a:pt x="609600" y="0"/>
                  </a:moveTo>
                  <a:lnTo>
                    <a:pt x="0" y="0"/>
                  </a:lnTo>
                  <a:lnTo>
                    <a:pt x="203200" y="609600"/>
                  </a:lnTo>
                  <a:lnTo>
                    <a:pt x="812800" y="609600"/>
                  </a:lnTo>
                  <a:lnTo>
                    <a:pt x="609600" y="0"/>
                  </a:lnTo>
                  <a:close/>
                </a:path>
              </a:pathLst>
            </a:custGeom>
            <a:blipFill>
              <a:blip r:embed="rId2"/>
              <a:stretch>
                <a:fillRect l="-6250" t="0" r="-6250" b="0"/>
              </a:stretch>
            </a:blipFill>
            <a:ln w="200025" cap="sq">
              <a:solidFill>
                <a:srgbClr val="FFFFFF"/>
              </a:solidFill>
              <a:prstDash val="solid"/>
              <a:miter/>
            </a:ln>
          </p:spPr>
        </p:sp>
      </p:grpSp>
      <p:grpSp>
        <p:nvGrpSpPr>
          <p:cNvPr name="Group 10" id="10"/>
          <p:cNvGrpSpPr/>
          <p:nvPr/>
        </p:nvGrpSpPr>
        <p:grpSpPr>
          <a:xfrm rot="0">
            <a:off x="-514350" y="8607454"/>
            <a:ext cx="8940559" cy="2314575"/>
            <a:chOff x="0" y="0"/>
            <a:chExt cx="2354715" cy="609600"/>
          </a:xfrm>
        </p:grpSpPr>
        <p:sp>
          <p:nvSpPr>
            <p:cNvPr name="Freeform 11" id="11"/>
            <p:cNvSpPr/>
            <p:nvPr/>
          </p:nvSpPr>
          <p:spPr>
            <a:xfrm flipH="false" flipV="false" rot="0">
              <a:off x="0" y="0"/>
              <a:ext cx="2354715" cy="609600"/>
            </a:xfrm>
            <a:custGeom>
              <a:avLst/>
              <a:gdLst/>
              <a:ahLst/>
              <a:cxnLst/>
              <a:rect r="r" b="b" t="t" l="l"/>
              <a:pathLst>
                <a:path h="609600" w="2354715">
                  <a:moveTo>
                    <a:pt x="2151515" y="0"/>
                  </a:moveTo>
                  <a:lnTo>
                    <a:pt x="0" y="0"/>
                  </a:lnTo>
                  <a:lnTo>
                    <a:pt x="203200" y="609600"/>
                  </a:lnTo>
                  <a:lnTo>
                    <a:pt x="2354715" y="609600"/>
                  </a:lnTo>
                  <a:lnTo>
                    <a:pt x="2151515" y="0"/>
                  </a:lnTo>
                  <a:close/>
                </a:path>
              </a:pathLst>
            </a:custGeom>
            <a:solidFill>
              <a:srgbClr val="003D60"/>
            </a:solidFill>
          </p:spPr>
        </p:sp>
        <p:sp>
          <p:nvSpPr>
            <p:cNvPr name="TextBox 12" id="12"/>
            <p:cNvSpPr txBox="true"/>
            <p:nvPr/>
          </p:nvSpPr>
          <p:spPr>
            <a:xfrm>
              <a:off x="101600" y="-38100"/>
              <a:ext cx="2151515" cy="6477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4804384" y="85465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5082858" y="854653"/>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364971" y="854653"/>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804384" y="106350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5082858" y="1063509"/>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5364971" y="1063509"/>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9" id="19"/>
          <p:cNvSpPr txBox="true"/>
          <p:nvPr/>
        </p:nvSpPr>
        <p:spPr>
          <a:xfrm rot="0">
            <a:off x="8136732" y="627348"/>
            <a:ext cx="9122568" cy="1000125"/>
          </a:xfrm>
          <a:prstGeom prst="rect">
            <a:avLst/>
          </a:prstGeom>
        </p:spPr>
        <p:txBody>
          <a:bodyPr anchor="t" rtlCol="false" tIns="0" lIns="0" bIns="0" rIns="0">
            <a:spAutoFit/>
          </a:bodyPr>
          <a:lstStyle/>
          <a:p>
            <a:pPr algn="r">
              <a:lnSpc>
                <a:spcPts val="7918"/>
              </a:lnSpc>
            </a:pPr>
            <a:r>
              <a:rPr lang="en-US" sz="6598" spc="-237">
                <a:solidFill>
                  <a:srgbClr val="007CC2"/>
                </a:solidFill>
                <a:latin typeface="Sigmar One"/>
                <a:ea typeface="Sigmar One"/>
                <a:cs typeface="Sigmar One"/>
                <a:sym typeface="Sigmar One"/>
              </a:rPr>
              <a:t>I. Giới thiệu chung</a:t>
            </a:r>
          </a:p>
        </p:txBody>
      </p:sp>
      <p:sp>
        <p:nvSpPr>
          <p:cNvPr name="TextBox 20" id="20"/>
          <p:cNvSpPr txBox="true"/>
          <p:nvPr/>
        </p:nvSpPr>
        <p:spPr>
          <a:xfrm rot="0">
            <a:off x="13217336" y="3031478"/>
            <a:ext cx="3683059" cy="481597"/>
          </a:xfrm>
          <a:prstGeom prst="rect">
            <a:avLst/>
          </a:prstGeom>
        </p:spPr>
        <p:txBody>
          <a:bodyPr anchor="t" rtlCol="false" tIns="0" lIns="0" bIns="0" rIns="0">
            <a:spAutoFit/>
          </a:bodyPr>
          <a:lstStyle/>
          <a:p>
            <a:pPr algn="r">
              <a:lnSpc>
                <a:spcPts val="3905"/>
              </a:lnSpc>
              <a:spcBef>
                <a:spcPct val="0"/>
              </a:spcBef>
            </a:pPr>
            <a:r>
              <a:rPr lang="en-US" sz="2789">
                <a:solidFill>
                  <a:srgbClr val="007CC2"/>
                </a:solidFill>
                <a:latin typeface="Francois One"/>
                <a:ea typeface="Francois One"/>
                <a:cs typeface="Francois One"/>
                <a:sym typeface="Francois One"/>
              </a:rPr>
              <a:t>thanglong.chinhphu.vn</a:t>
            </a:r>
          </a:p>
        </p:txBody>
      </p:sp>
      <p:sp>
        <p:nvSpPr>
          <p:cNvPr name="Freeform 21" id="21"/>
          <p:cNvSpPr/>
          <p:nvPr/>
        </p:nvSpPr>
        <p:spPr>
          <a:xfrm flipH="false" flipV="false" rot="-10800000">
            <a:off x="17054977" y="3124414"/>
            <a:ext cx="352816" cy="352816"/>
          </a:xfrm>
          <a:custGeom>
            <a:avLst/>
            <a:gdLst/>
            <a:ahLst/>
            <a:cxnLst/>
            <a:rect r="r" b="b" t="t" l="l"/>
            <a:pathLst>
              <a:path h="352816" w="352816">
                <a:moveTo>
                  <a:pt x="0" y="0"/>
                </a:moveTo>
                <a:lnTo>
                  <a:pt x="352816" y="0"/>
                </a:lnTo>
                <a:lnTo>
                  <a:pt x="352816" y="352816"/>
                </a:lnTo>
                <a:lnTo>
                  <a:pt x="0" y="352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6479789" y="3741675"/>
            <a:ext cx="10928004" cy="908643"/>
          </a:xfrm>
          <a:prstGeom prst="rect">
            <a:avLst/>
          </a:prstGeom>
        </p:spPr>
        <p:txBody>
          <a:bodyPr anchor="t" rtlCol="false" tIns="0" lIns="0" bIns="0" rIns="0">
            <a:spAutoFit/>
          </a:bodyPr>
          <a:lstStyle/>
          <a:p>
            <a:pPr algn="r">
              <a:lnSpc>
                <a:spcPts val="2417"/>
              </a:lnSpc>
              <a:spcBef>
                <a:spcPct val="0"/>
              </a:spcBef>
            </a:pPr>
            <a:r>
              <a:rPr lang="en-US" sz="1726">
                <a:solidFill>
                  <a:srgbClr val="003D60"/>
                </a:solidFill>
                <a:latin typeface="Francois One"/>
                <a:ea typeface="Francois One"/>
                <a:cs typeface="Francois One"/>
                <a:sym typeface="Francois One"/>
              </a:rPr>
              <a:t>Theo dữ liệu từ Hội Môi giới Bất động sản Việt Nam (VARS), giá căn hộ tại Hà Nội đã tăng liên tiếp trong nhiều quý. Tổng nguồn cung nhà ở giai đoạn 2018-2022 liên tục sụt giảm, từ mức 180.000 sản phẩm năm 2018 xuống còn khoảng 50.000 sản phẩm năm 2022. Sự khan hiếm nguồn cung trong khi nhu cầu vẫn cao đã đẩy giá nhà tăng lên</a:t>
            </a:r>
          </a:p>
        </p:txBody>
      </p:sp>
      <p:sp>
        <p:nvSpPr>
          <p:cNvPr name="TextBox 23" id="23"/>
          <p:cNvSpPr txBox="true"/>
          <p:nvPr/>
        </p:nvSpPr>
        <p:spPr>
          <a:xfrm rot="0">
            <a:off x="11473737" y="4793193"/>
            <a:ext cx="5426658" cy="481597"/>
          </a:xfrm>
          <a:prstGeom prst="rect">
            <a:avLst/>
          </a:prstGeom>
        </p:spPr>
        <p:txBody>
          <a:bodyPr anchor="t" rtlCol="false" tIns="0" lIns="0" bIns="0" rIns="0">
            <a:spAutoFit/>
          </a:bodyPr>
          <a:lstStyle/>
          <a:p>
            <a:pPr algn="r">
              <a:lnSpc>
                <a:spcPts val="3905"/>
              </a:lnSpc>
              <a:spcBef>
                <a:spcPct val="0"/>
              </a:spcBef>
            </a:pPr>
            <a:r>
              <a:rPr lang="en-US" sz="2789">
                <a:solidFill>
                  <a:srgbClr val="007CC2"/>
                </a:solidFill>
                <a:latin typeface="Francois One"/>
                <a:ea typeface="Francois One"/>
                <a:cs typeface="Francois One"/>
                <a:sym typeface="Francois One"/>
              </a:rPr>
              <a:t>Sở Tài nguyên và Môi trường Hà Nội,</a:t>
            </a:r>
          </a:p>
        </p:txBody>
      </p:sp>
      <p:sp>
        <p:nvSpPr>
          <p:cNvPr name="Freeform 24" id="24"/>
          <p:cNvSpPr/>
          <p:nvPr/>
        </p:nvSpPr>
        <p:spPr>
          <a:xfrm flipH="false" flipV="false" rot="-10800000">
            <a:off x="17054977" y="4886129"/>
            <a:ext cx="352816" cy="352816"/>
          </a:xfrm>
          <a:custGeom>
            <a:avLst/>
            <a:gdLst/>
            <a:ahLst/>
            <a:cxnLst/>
            <a:rect r="r" b="b" t="t" l="l"/>
            <a:pathLst>
              <a:path h="352816" w="352816">
                <a:moveTo>
                  <a:pt x="0" y="0"/>
                </a:moveTo>
                <a:lnTo>
                  <a:pt x="352816" y="0"/>
                </a:lnTo>
                <a:lnTo>
                  <a:pt x="352816" y="352816"/>
                </a:lnTo>
                <a:lnTo>
                  <a:pt x="0" y="352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7262551" y="5484340"/>
            <a:ext cx="10145242" cy="989288"/>
          </a:xfrm>
          <a:prstGeom prst="rect">
            <a:avLst/>
          </a:prstGeom>
        </p:spPr>
        <p:txBody>
          <a:bodyPr anchor="t" rtlCol="false" tIns="0" lIns="0" bIns="0" rIns="0">
            <a:spAutoFit/>
          </a:bodyPr>
          <a:lstStyle/>
          <a:p>
            <a:pPr algn="r">
              <a:lnSpc>
                <a:spcPts val="2697"/>
              </a:lnSpc>
              <a:spcBef>
                <a:spcPct val="0"/>
              </a:spcBef>
            </a:pPr>
            <a:r>
              <a:rPr lang="en-US" sz="1926">
                <a:solidFill>
                  <a:srgbClr val="003D60"/>
                </a:solidFill>
                <a:latin typeface="Francois One"/>
                <a:ea typeface="Francois One"/>
                <a:cs typeface="Francois One"/>
                <a:sym typeface="Francois One"/>
              </a:rPr>
              <a:t>Việc điều chỉnh bảng giá đất của Hà Nội áp dụng đến hết năm 2025, với mức tăng phổ biến 190-270% so với trước, có thể tác động đến giá nhà, đặc biệt là đất nền và nhà liền thổ. Tuy nhiên, phân khúc chung cư có thể ít bị ảnh hưởng hơn do đã trải qua giai đoạn tăng giá trong năm qua.</a:t>
            </a:r>
          </a:p>
        </p:txBody>
      </p:sp>
      <p:sp>
        <p:nvSpPr>
          <p:cNvPr name="TextBox 26" id="26"/>
          <p:cNvSpPr txBox="true"/>
          <p:nvPr/>
        </p:nvSpPr>
        <p:spPr>
          <a:xfrm rot="0">
            <a:off x="13858428" y="6749853"/>
            <a:ext cx="3041967" cy="976897"/>
          </a:xfrm>
          <a:prstGeom prst="rect">
            <a:avLst/>
          </a:prstGeom>
        </p:spPr>
        <p:txBody>
          <a:bodyPr anchor="t" rtlCol="false" tIns="0" lIns="0" bIns="0" rIns="0">
            <a:spAutoFit/>
          </a:bodyPr>
          <a:lstStyle/>
          <a:p>
            <a:pPr algn="r">
              <a:lnSpc>
                <a:spcPts val="3905"/>
              </a:lnSpc>
            </a:pPr>
            <a:r>
              <a:rPr lang="en-US" sz="2789">
                <a:solidFill>
                  <a:srgbClr val="007CC2"/>
                </a:solidFill>
                <a:latin typeface="Francois One"/>
                <a:ea typeface="Francois One"/>
                <a:cs typeface="Francois One"/>
                <a:sym typeface="Francois One"/>
              </a:rPr>
              <a:t>Bộ Xây dựng</a:t>
            </a:r>
          </a:p>
          <a:p>
            <a:pPr algn="r">
              <a:lnSpc>
                <a:spcPts val="3905"/>
              </a:lnSpc>
              <a:spcBef>
                <a:spcPct val="0"/>
              </a:spcBef>
            </a:pPr>
          </a:p>
        </p:txBody>
      </p:sp>
      <p:sp>
        <p:nvSpPr>
          <p:cNvPr name="Freeform 27" id="27"/>
          <p:cNvSpPr/>
          <p:nvPr/>
        </p:nvSpPr>
        <p:spPr>
          <a:xfrm flipH="false" flipV="false" rot="-10800000">
            <a:off x="17054977" y="6842789"/>
            <a:ext cx="352816" cy="352816"/>
          </a:xfrm>
          <a:custGeom>
            <a:avLst/>
            <a:gdLst/>
            <a:ahLst/>
            <a:cxnLst/>
            <a:rect r="r" b="b" t="t" l="l"/>
            <a:pathLst>
              <a:path h="352816" w="352816">
                <a:moveTo>
                  <a:pt x="0" y="0"/>
                </a:moveTo>
                <a:lnTo>
                  <a:pt x="352816" y="0"/>
                </a:lnTo>
                <a:lnTo>
                  <a:pt x="352816" y="352816"/>
                </a:lnTo>
                <a:lnTo>
                  <a:pt x="0" y="3528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8" id="28"/>
          <p:cNvSpPr txBox="true"/>
          <p:nvPr/>
        </p:nvSpPr>
        <p:spPr>
          <a:xfrm rot="0">
            <a:off x="7453509" y="7356230"/>
            <a:ext cx="9954284" cy="697427"/>
          </a:xfrm>
          <a:prstGeom prst="rect">
            <a:avLst/>
          </a:prstGeom>
        </p:spPr>
        <p:txBody>
          <a:bodyPr anchor="t" rtlCol="false" tIns="0" lIns="0" bIns="0" rIns="0">
            <a:spAutoFit/>
          </a:bodyPr>
          <a:lstStyle/>
          <a:p>
            <a:pPr algn="r">
              <a:lnSpc>
                <a:spcPts val="2837"/>
              </a:lnSpc>
              <a:spcBef>
                <a:spcPct val="0"/>
              </a:spcBef>
            </a:pPr>
            <a:r>
              <a:rPr lang="en-US" sz="2026">
                <a:solidFill>
                  <a:srgbClr val="003D60"/>
                </a:solidFill>
                <a:latin typeface="Francois One"/>
                <a:ea typeface="Francois One"/>
                <a:cs typeface="Francois One"/>
                <a:sym typeface="Francois One"/>
              </a:rPr>
              <a:t>Giá bán căn hộ tại Hà Nội tiếp tục tăng ở cả dự án mới và cũ. Trong quý 3/2024, mặt bằng giá dự án mới đã tăng khoảng 4-6% theo quý và 22-25% theo năm</a:t>
            </a:r>
          </a:p>
        </p:txBody>
      </p:sp>
      <p:sp>
        <p:nvSpPr>
          <p:cNvPr name="AutoShape 29" id="29"/>
          <p:cNvSpPr/>
          <p:nvPr/>
        </p:nvSpPr>
        <p:spPr>
          <a:xfrm>
            <a:off x="8426209" y="2867025"/>
            <a:ext cx="8833091" cy="0"/>
          </a:xfrm>
          <a:prstGeom prst="line">
            <a:avLst/>
          </a:prstGeom>
          <a:ln cap="flat" w="38100">
            <a:solidFill>
              <a:srgbClr val="007CC2"/>
            </a:solidFill>
            <a:prstDash val="solid"/>
            <a:headEnd type="none" len="sm" w="sm"/>
            <a:tailEnd type="none" len="sm" w="sm"/>
          </a:ln>
        </p:spPr>
      </p:sp>
      <p:sp>
        <p:nvSpPr>
          <p:cNvPr name="Freeform 30" id="30"/>
          <p:cNvSpPr/>
          <p:nvPr/>
        </p:nvSpPr>
        <p:spPr>
          <a:xfrm flipH="true" flipV="false" rot="0">
            <a:off x="16631476" y="1871113"/>
            <a:ext cx="627824" cy="627824"/>
          </a:xfrm>
          <a:custGeom>
            <a:avLst/>
            <a:gdLst/>
            <a:ahLst/>
            <a:cxnLst/>
            <a:rect r="r" b="b" t="t" l="l"/>
            <a:pathLst>
              <a:path h="627824" w="627824">
                <a:moveTo>
                  <a:pt x="627824" y="0"/>
                </a:moveTo>
                <a:lnTo>
                  <a:pt x="0" y="0"/>
                </a:lnTo>
                <a:lnTo>
                  <a:pt x="0" y="627823"/>
                </a:lnTo>
                <a:lnTo>
                  <a:pt x="627824" y="627823"/>
                </a:lnTo>
                <a:lnTo>
                  <a:pt x="627824"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12014068" y="1906703"/>
            <a:ext cx="4434857" cy="505994"/>
          </a:xfrm>
          <a:prstGeom prst="rect">
            <a:avLst/>
          </a:prstGeom>
        </p:spPr>
        <p:txBody>
          <a:bodyPr anchor="t" rtlCol="false" tIns="0" lIns="0" bIns="0" rIns="0">
            <a:spAutoFit/>
          </a:bodyPr>
          <a:lstStyle/>
          <a:p>
            <a:pPr algn="r">
              <a:lnSpc>
                <a:spcPts val="4135"/>
              </a:lnSpc>
              <a:spcBef>
                <a:spcPct val="0"/>
              </a:spcBef>
            </a:pPr>
            <a:r>
              <a:rPr lang="en-US" sz="2953">
                <a:solidFill>
                  <a:srgbClr val="003D60"/>
                </a:solidFill>
                <a:latin typeface="Francois One"/>
                <a:ea typeface="Francois One"/>
                <a:cs typeface="Francois One"/>
                <a:sym typeface="Francois One"/>
              </a:rPr>
              <a:t>CÁC NGHIÊN CỨU LIÊN QUAN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757103" y="-655444"/>
            <a:ext cx="4623118" cy="4311355"/>
            <a:chOff x="0" y="0"/>
            <a:chExt cx="812800" cy="757988"/>
          </a:xfrm>
        </p:grpSpPr>
        <p:sp>
          <p:nvSpPr>
            <p:cNvPr name="Freeform 3" id="3"/>
            <p:cNvSpPr/>
            <p:nvPr/>
          </p:nvSpPr>
          <p:spPr>
            <a:xfrm flipH="false" flipV="false" rot="0">
              <a:off x="0" y="0"/>
              <a:ext cx="812800" cy="757988"/>
            </a:xfrm>
            <a:custGeom>
              <a:avLst/>
              <a:gdLst/>
              <a:ahLst/>
              <a:cxnLst/>
              <a:rect r="r" b="b" t="t" l="l"/>
              <a:pathLst>
                <a:path h="757988" w="812800">
                  <a:moveTo>
                    <a:pt x="406400" y="757988"/>
                  </a:moveTo>
                  <a:lnTo>
                    <a:pt x="812800" y="0"/>
                  </a:lnTo>
                  <a:lnTo>
                    <a:pt x="0" y="0"/>
                  </a:lnTo>
                  <a:lnTo>
                    <a:pt x="406400" y="757988"/>
                  </a:lnTo>
                  <a:close/>
                </a:path>
              </a:pathLst>
            </a:custGeom>
            <a:gradFill rotWithShape="true">
              <a:gsLst>
                <a:gs pos="0">
                  <a:srgbClr val="000000">
                    <a:alpha val="100000"/>
                  </a:srgbClr>
                </a:gs>
                <a:gs pos="100000">
                  <a:srgbClr val="555555">
                    <a:alpha val="100000"/>
                  </a:srgbClr>
                </a:gs>
              </a:gsLst>
              <a:lin ang="5400000"/>
            </a:gradFill>
          </p:spPr>
        </p:sp>
        <p:sp>
          <p:nvSpPr>
            <p:cNvPr name="TextBox 4" id="4"/>
            <p:cNvSpPr txBox="true"/>
            <p:nvPr/>
          </p:nvSpPr>
          <p:spPr>
            <a:xfrm>
              <a:off x="127000" y="16042"/>
              <a:ext cx="558800" cy="39002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1693108">
            <a:off x="6187603" y="-1443969"/>
            <a:ext cx="3303162" cy="14331234"/>
            <a:chOff x="0" y="0"/>
            <a:chExt cx="869969" cy="3774481"/>
          </a:xfrm>
        </p:grpSpPr>
        <p:sp>
          <p:nvSpPr>
            <p:cNvPr name="Freeform 6" id="6"/>
            <p:cNvSpPr/>
            <p:nvPr/>
          </p:nvSpPr>
          <p:spPr>
            <a:xfrm flipH="false" flipV="false" rot="0">
              <a:off x="0" y="0"/>
              <a:ext cx="869969" cy="3774481"/>
            </a:xfrm>
            <a:custGeom>
              <a:avLst/>
              <a:gdLst/>
              <a:ahLst/>
              <a:cxnLst/>
              <a:rect r="r" b="b" t="t" l="l"/>
              <a:pathLst>
                <a:path h="3774481" w="869969">
                  <a:moveTo>
                    <a:pt x="0" y="0"/>
                  </a:moveTo>
                  <a:lnTo>
                    <a:pt x="869969" y="0"/>
                  </a:lnTo>
                  <a:lnTo>
                    <a:pt x="869969" y="3774481"/>
                  </a:lnTo>
                  <a:lnTo>
                    <a:pt x="0" y="3774481"/>
                  </a:lnTo>
                  <a:close/>
                </a:path>
              </a:pathLst>
            </a:custGeom>
            <a:solidFill>
              <a:srgbClr val="003D60"/>
            </a:solidFill>
          </p:spPr>
        </p:sp>
        <p:sp>
          <p:nvSpPr>
            <p:cNvPr name="TextBox 7" id="7"/>
            <p:cNvSpPr txBox="true"/>
            <p:nvPr/>
          </p:nvSpPr>
          <p:spPr>
            <a:xfrm>
              <a:off x="0" y="-38100"/>
              <a:ext cx="869969" cy="3812581"/>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465562" y="4366208"/>
            <a:ext cx="20624110" cy="6189833"/>
            <a:chOff x="0" y="0"/>
            <a:chExt cx="1195285" cy="358736"/>
          </a:xfrm>
        </p:grpSpPr>
        <p:sp>
          <p:nvSpPr>
            <p:cNvPr name="Freeform 9" id="9"/>
            <p:cNvSpPr/>
            <p:nvPr/>
          </p:nvSpPr>
          <p:spPr>
            <a:xfrm flipH="false" flipV="false" rot="0">
              <a:off x="0" y="0"/>
              <a:ext cx="1195285" cy="358736"/>
            </a:xfrm>
            <a:custGeom>
              <a:avLst/>
              <a:gdLst/>
              <a:ahLst/>
              <a:cxnLst/>
              <a:rect r="r" b="b" t="t" l="l"/>
              <a:pathLst>
                <a:path h="358736" w="1195285">
                  <a:moveTo>
                    <a:pt x="203200" y="0"/>
                  </a:moveTo>
                  <a:lnTo>
                    <a:pt x="992085" y="0"/>
                  </a:lnTo>
                  <a:lnTo>
                    <a:pt x="1195285" y="358736"/>
                  </a:lnTo>
                  <a:lnTo>
                    <a:pt x="0" y="358736"/>
                  </a:lnTo>
                  <a:lnTo>
                    <a:pt x="203200" y="0"/>
                  </a:lnTo>
                  <a:close/>
                </a:path>
              </a:pathLst>
            </a:custGeom>
            <a:gradFill rotWithShape="true">
              <a:gsLst>
                <a:gs pos="0">
                  <a:srgbClr val="007CC2">
                    <a:alpha val="100000"/>
                  </a:srgbClr>
                </a:gs>
                <a:gs pos="100000">
                  <a:srgbClr val="00304B">
                    <a:alpha val="100000"/>
                  </a:srgbClr>
                </a:gs>
              </a:gsLst>
              <a:lin ang="5400000"/>
            </a:gradFill>
          </p:spPr>
        </p:sp>
        <p:sp>
          <p:nvSpPr>
            <p:cNvPr name="TextBox 10" id="10"/>
            <p:cNvSpPr txBox="true"/>
            <p:nvPr/>
          </p:nvSpPr>
          <p:spPr>
            <a:xfrm>
              <a:off x="127000" y="-38100"/>
              <a:ext cx="941285" cy="39683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69006" y="-465114"/>
            <a:ext cx="11924709" cy="11217229"/>
            <a:chOff x="0" y="0"/>
            <a:chExt cx="5845933" cy="5499100"/>
          </a:xfrm>
        </p:grpSpPr>
        <p:sp>
          <p:nvSpPr>
            <p:cNvPr name="Freeform 12" id="12"/>
            <p:cNvSpPr/>
            <p:nvPr/>
          </p:nvSpPr>
          <p:spPr>
            <a:xfrm flipH="false" flipV="false" rot="0">
              <a:off x="0" y="0"/>
              <a:ext cx="5845933" cy="5499100"/>
            </a:xfrm>
            <a:custGeom>
              <a:avLst/>
              <a:gdLst/>
              <a:ahLst/>
              <a:cxnLst/>
              <a:rect r="r" b="b" t="t" l="l"/>
              <a:pathLst>
                <a:path h="5499100" w="5845933">
                  <a:moveTo>
                    <a:pt x="4384450" y="0"/>
                  </a:moveTo>
                  <a:lnTo>
                    <a:pt x="1461483" y="0"/>
                  </a:lnTo>
                  <a:lnTo>
                    <a:pt x="0" y="2749550"/>
                  </a:lnTo>
                  <a:lnTo>
                    <a:pt x="1461483" y="5499100"/>
                  </a:lnTo>
                  <a:lnTo>
                    <a:pt x="4384450" y="5499100"/>
                  </a:lnTo>
                  <a:lnTo>
                    <a:pt x="5845933" y="2749550"/>
                  </a:lnTo>
                  <a:close/>
                </a:path>
              </a:pathLst>
            </a:custGeom>
            <a:blipFill>
              <a:blip r:embed="rId2"/>
              <a:stretch>
                <a:fillRect l="-20594" t="0" r="-20594" b="0"/>
              </a:stretch>
            </a:blipFill>
            <a:ln w="257175" cap="sq">
              <a:gradFill>
                <a:gsLst>
                  <a:gs pos="0">
                    <a:srgbClr val="007CC2">
                      <a:alpha val="100000"/>
                    </a:srgbClr>
                  </a:gs>
                  <a:gs pos="100000">
                    <a:srgbClr val="00304B">
                      <a:alpha val="100000"/>
                    </a:srgbClr>
                  </a:gs>
                </a:gsLst>
                <a:lin ang="2700000"/>
              </a:gradFill>
              <a:prstDash val="solid"/>
              <a:miter/>
            </a:ln>
          </p:spPr>
        </p:sp>
      </p:grpSp>
      <p:sp>
        <p:nvSpPr>
          <p:cNvPr name="Freeform 13" id="13"/>
          <p:cNvSpPr/>
          <p:nvPr/>
        </p:nvSpPr>
        <p:spPr>
          <a:xfrm flipH="false" flipV="false" rot="0">
            <a:off x="9261869" y="2999651"/>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9540344" y="2999651"/>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9822456" y="2999651"/>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9261869" y="320850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540344" y="320850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9822456" y="3208507"/>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9180492">
            <a:off x="5452066" y="6567897"/>
            <a:ext cx="947891" cy="5097337"/>
            <a:chOff x="0" y="0"/>
            <a:chExt cx="249650" cy="1342508"/>
          </a:xfrm>
        </p:grpSpPr>
        <p:sp>
          <p:nvSpPr>
            <p:cNvPr name="Freeform 20" id="20"/>
            <p:cNvSpPr/>
            <p:nvPr/>
          </p:nvSpPr>
          <p:spPr>
            <a:xfrm flipH="false" flipV="false" rot="0">
              <a:off x="0" y="0"/>
              <a:ext cx="249650" cy="1342508"/>
            </a:xfrm>
            <a:custGeom>
              <a:avLst/>
              <a:gdLst/>
              <a:ahLst/>
              <a:cxnLst/>
              <a:rect r="r" b="b" t="t" l="l"/>
              <a:pathLst>
                <a:path h="1342508" w="249650">
                  <a:moveTo>
                    <a:pt x="0" y="0"/>
                  </a:moveTo>
                  <a:lnTo>
                    <a:pt x="249650" y="0"/>
                  </a:lnTo>
                  <a:lnTo>
                    <a:pt x="249650" y="1342508"/>
                  </a:lnTo>
                  <a:lnTo>
                    <a:pt x="0" y="1342508"/>
                  </a:lnTo>
                  <a:close/>
                </a:path>
              </a:pathLst>
            </a:custGeom>
            <a:gradFill rotWithShape="true">
              <a:gsLst>
                <a:gs pos="0">
                  <a:srgbClr val="FFFFFF">
                    <a:alpha val="100000"/>
                  </a:srgbClr>
                </a:gs>
                <a:gs pos="100000">
                  <a:srgbClr val="D8D8D8">
                    <a:alpha val="0"/>
                  </a:srgbClr>
                </a:gs>
              </a:gsLst>
              <a:lin ang="5400000"/>
            </a:gradFill>
          </p:spPr>
        </p:sp>
        <p:sp>
          <p:nvSpPr>
            <p:cNvPr name="TextBox 21" id="21"/>
            <p:cNvSpPr txBox="true"/>
            <p:nvPr/>
          </p:nvSpPr>
          <p:spPr>
            <a:xfrm>
              <a:off x="0" y="-38100"/>
              <a:ext cx="249650" cy="138060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399844" y="1565858"/>
            <a:ext cx="7498781" cy="1524000"/>
          </a:xfrm>
          <a:prstGeom prst="rect">
            <a:avLst/>
          </a:prstGeom>
        </p:spPr>
        <p:txBody>
          <a:bodyPr anchor="t" rtlCol="false" tIns="0" lIns="0" bIns="0" rIns="0">
            <a:spAutoFit/>
          </a:bodyPr>
          <a:lstStyle/>
          <a:p>
            <a:pPr algn="r">
              <a:lnSpc>
                <a:spcPts val="6027"/>
              </a:lnSpc>
            </a:pPr>
            <a:r>
              <a:rPr lang="en-US" sz="5023" spc="-180">
                <a:solidFill>
                  <a:srgbClr val="007CC2"/>
                </a:solidFill>
                <a:latin typeface="Sigmar One"/>
                <a:ea typeface="Sigmar One"/>
                <a:cs typeface="Sigmar One"/>
                <a:sym typeface="Sigmar One"/>
              </a:rPr>
              <a:t>II.Cơ sở lý thuyết và công cụ sử dụng </a:t>
            </a:r>
          </a:p>
        </p:txBody>
      </p:sp>
      <p:grpSp>
        <p:nvGrpSpPr>
          <p:cNvPr name="Group 23" id="23"/>
          <p:cNvGrpSpPr/>
          <p:nvPr/>
        </p:nvGrpSpPr>
        <p:grpSpPr>
          <a:xfrm rot="0">
            <a:off x="10199960" y="3961939"/>
            <a:ext cx="18401665" cy="1252491"/>
            <a:chOff x="0" y="0"/>
            <a:chExt cx="5804719" cy="395092"/>
          </a:xfrm>
        </p:grpSpPr>
        <p:sp>
          <p:nvSpPr>
            <p:cNvPr name="Freeform 24" id="24"/>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25" id="25"/>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11870151" y="4127539"/>
            <a:ext cx="5237506" cy="826041"/>
          </a:xfrm>
          <a:prstGeom prst="rect">
            <a:avLst/>
          </a:prstGeom>
        </p:spPr>
        <p:txBody>
          <a:bodyPr anchor="t" rtlCol="false" tIns="0" lIns="0" bIns="0" rIns="0">
            <a:spAutoFit/>
          </a:bodyPr>
          <a:lstStyle/>
          <a:p>
            <a:pPr algn="r">
              <a:lnSpc>
                <a:spcPts val="6723"/>
              </a:lnSpc>
              <a:spcBef>
                <a:spcPct val="0"/>
              </a:spcBef>
            </a:pPr>
            <a:r>
              <a:rPr lang="en-US" sz="4802">
                <a:solidFill>
                  <a:srgbClr val="FFFFFF"/>
                </a:solidFill>
                <a:latin typeface="Francois One"/>
                <a:ea typeface="Francois One"/>
                <a:cs typeface="Francois One"/>
                <a:sym typeface="Francois One"/>
              </a:rPr>
              <a:t>Cơ sở lý thuyết </a:t>
            </a:r>
          </a:p>
        </p:txBody>
      </p:sp>
      <p:sp>
        <p:nvSpPr>
          <p:cNvPr name="Freeform 27" id="27"/>
          <p:cNvSpPr/>
          <p:nvPr/>
        </p:nvSpPr>
        <p:spPr>
          <a:xfrm flipH="false" flipV="false" rot="-10800000">
            <a:off x="15267570" y="4588185"/>
            <a:ext cx="607462" cy="607462"/>
          </a:xfrm>
          <a:custGeom>
            <a:avLst/>
            <a:gdLst/>
            <a:ahLst/>
            <a:cxnLst/>
            <a:rect r="r" b="b" t="t" l="l"/>
            <a:pathLst>
              <a:path h="607462" w="607462">
                <a:moveTo>
                  <a:pt x="0" y="0"/>
                </a:moveTo>
                <a:lnTo>
                  <a:pt x="607461" y="0"/>
                </a:lnTo>
                <a:lnTo>
                  <a:pt x="607461" y="607462"/>
                </a:lnTo>
                <a:lnTo>
                  <a:pt x="0" y="6074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10800000">
            <a:off x="17107658" y="6455767"/>
            <a:ext cx="352816" cy="352816"/>
          </a:xfrm>
          <a:custGeom>
            <a:avLst/>
            <a:gdLst/>
            <a:ahLst/>
            <a:cxnLst/>
            <a:rect r="r" b="b" t="t" l="l"/>
            <a:pathLst>
              <a:path h="352816" w="352816">
                <a:moveTo>
                  <a:pt x="0" y="0"/>
                </a:moveTo>
                <a:lnTo>
                  <a:pt x="352816" y="0"/>
                </a:lnTo>
                <a:lnTo>
                  <a:pt x="352816" y="352817"/>
                </a:lnTo>
                <a:lnTo>
                  <a:pt x="0" y="3528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7839184" y="876847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8117659" y="8768472"/>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8399771" y="8768472"/>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false" flipV="false" rot="0">
            <a:off x="7839184" y="8977328"/>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3" id="33"/>
          <p:cNvSpPr/>
          <p:nvPr/>
        </p:nvSpPr>
        <p:spPr>
          <a:xfrm flipH="false" flipV="false" rot="0">
            <a:off x="8117659" y="8977328"/>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4" id="34"/>
          <p:cNvSpPr/>
          <p:nvPr/>
        </p:nvSpPr>
        <p:spPr>
          <a:xfrm flipH="false" flipV="false" rot="0">
            <a:off x="8399771" y="8977328"/>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5" id="35"/>
          <p:cNvGrpSpPr/>
          <p:nvPr/>
        </p:nvGrpSpPr>
        <p:grpSpPr>
          <a:xfrm rot="0">
            <a:off x="11325662" y="6455767"/>
            <a:ext cx="18401665" cy="1252491"/>
            <a:chOff x="0" y="0"/>
            <a:chExt cx="5804719" cy="395092"/>
          </a:xfrm>
        </p:grpSpPr>
        <p:sp>
          <p:nvSpPr>
            <p:cNvPr name="Freeform 36" id="36"/>
            <p:cNvSpPr/>
            <p:nvPr/>
          </p:nvSpPr>
          <p:spPr>
            <a:xfrm flipH="false" flipV="false" rot="0">
              <a:off x="0" y="0"/>
              <a:ext cx="5804719" cy="395092"/>
            </a:xfrm>
            <a:custGeom>
              <a:avLst/>
              <a:gdLst/>
              <a:ahLst/>
              <a:cxnLst/>
              <a:rect r="r" b="b" t="t" l="l"/>
              <a:pathLst>
                <a:path h="395092" w="5804719">
                  <a:moveTo>
                    <a:pt x="5601519" y="0"/>
                  </a:moveTo>
                  <a:lnTo>
                    <a:pt x="0" y="0"/>
                  </a:lnTo>
                  <a:lnTo>
                    <a:pt x="203200" y="395092"/>
                  </a:lnTo>
                  <a:lnTo>
                    <a:pt x="5804719" y="395092"/>
                  </a:lnTo>
                  <a:lnTo>
                    <a:pt x="5601519" y="0"/>
                  </a:lnTo>
                  <a:close/>
                </a:path>
              </a:pathLst>
            </a:custGeom>
            <a:gradFill rotWithShape="true">
              <a:gsLst>
                <a:gs pos="0">
                  <a:srgbClr val="007CC2">
                    <a:alpha val="100000"/>
                  </a:srgbClr>
                </a:gs>
                <a:gs pos="100000">
                  <a:srgbClr val="00304B">
                    <a:alpha val="100000"/>
                  </a:srgbClr>
                </a:gs>
              </a:gsLst>
              <a:lin ang="2700000"/>
            </a:gradFill>
          </p:spPr>
        </p:sp>
        <p:sp>
          <p:nvSpPr>
            <p:cNvPr name="TextBox 37" id="37"/>
            <p:cNvSpPr txBox="true"/>
            <p:nvPr/>
          </p:nvSpPr>
          <p:spPr>
            <a:xfrm>
              <a:off x="101600" y="-38100"/>
              <a:ext cx="5601519" cy="433192"/>
            </a:xfrm>
            <a:prstGeom prst="rect">
              <a:avLst/>
            </a:prstGeom>
          </p:spPr>
          <p:txBody>
            <a:bodyPr anchor="ctr" rtlCol="false" tIns="50800" lIns="50800" bIns="50800" rIns="50800"/>
            <a:lstStyle/>
            <a:p>
              <a:pPr algn="ctr">
                <a:lnSpc>
                  <a:spcPts val="2659"/>
                </a:lnSpc>
              </a:pPr>
            </a:p>
          </p:txBody>
        </p:sp>
      </p:grpSp>
      <p:sp>
        <p:nvSpPr>
          <p:cNvPr name="TextBox 38" id="38"/>
          <p:cNvSpPr txBox="true"/>
          <p:nvPr/>
        </p:nvSpPr>
        <p:spPr>
          <a:xfrm rot="0">
            <a:off x="12222968" y="6635084"/>
            <a:ext cx="5237506" cy="826041"/>
          </a:xfrm>
          <a:prstGeom prst="rect">
            <a:avLst/>
          </a:prstGeom>
        </p:spPr>
        <p:txBody>
          <a:bodyPr anchor="t" rtlCol="false" tIns="0" lIns="0" bIns="0" rIns="0">
            <a:spAutoFit/>
          </a:bodyPr>
          <a:lstStyle/>
          <a:p>
            <a:pPr algn="r">
              <a:lnSpc>
                <a:spcPts val="6723"/>
              </a:lnSpc>
              <a:spcBef>
                <a:spcPct val="0"/>
              </a:spcBef>
            </a:pPr>
            <a:r>
              <a:rPr lang="en-US" sz="4802">
                <a:solidFill>
                  <a:srgbClr val="FFFFFF"/>
                </a:solidFill>
                <a:latin typeface="Francois One"/>
                <a:ea typeface="Francois One"/>
                <a:cs typeface="Francois One"/>
                <a:sym typeface="Francois One"/>
              </a:rPr>
              <a:t>Công cụ sử dụng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4347545"/>
            <a:ext cx="10866467" cy="6207469"/>
          </a:xfrm>
          <a:custGeom>
            <a:avLst/>
            <a:gdLst/>
            <a:ahLst/>
            <a:cxnLst/>
            <a:rect r="r" b="b" t="t" l="l"/>
            <a:pathLst>
              <a:path h="6207469" w="10866467">
                <a:moveTo>
                  <a:pt x="0" y="0"/>
                </a:moveTo>
                <a:lnTo>
                  <a:pt x="10866467" y="0"/>
                </a:lnTo>
                <a:lnTo>
                  <a:pt x="10866467" y="6207469"/>
                </a:lnTo>
                <a:lnTo>
                  <a:pt x="0" y="620746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36974" y="-246834"/>
            <a:ext cx="5330715" cy="5330715"/>
          </a:xfrm>
          <a:custGeom>
            <a:avLst/>
            <a:gdLst/>
            <a:ahLst/>
            <a:cxnLst/>
            <a:rect r="r" b="b" t="t" l="l"/>
            <a:pathLst>
              <a:path h="5330715" w="5330715">
                <a:moveTo>
                  <a:pt x="0" y="0"/>
                </a:moveTo>
                <a:lnTo>
                  <a:pt x="5330715" y="0"/>
                </a:lnTo>
                <a:lnTo>
                  <a:pt x="5330715" y="5330714"/>
                </a:lnTo>
                <a:lnTo>
                  <a:pt x="0" y="5330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467" y="4347545"/>
            <a:ext cx="10866467" cy="6207469"/>
          </a:xfrm>
          <a:custGeom>
            <a:avLst/>
            <a:gdLst/>
            <a:ahLst/>
            <a:cxnLst/>
            <a:rect r="r" b="b" t="t" l="l"/>
            <a:pathLst>
              <a:path h="6207469" w="10866467">
                <a:moveTo>
                  <a:pt x="0" y="0"/>
                </a:moveTo>
                <a:lnTo>
                  <a:pt x="10866467" y="0"/>
                </a:lnTo>
                <a:lnTo>
                  <a:pt x="10866467" y="6207469"/>
                </a:lnTo>
                <a:lnTo>
                  <a:pt x="0" y="6207469"/>
                </a:lnTo>
                <a:lnTo>
                  <a:pt x="0" y="0"/>
                </a:lnTo>
                <a:close/>
              </a:path>
            </a:pathLst>
          </a:custGeom>
          <a:blipFill>
            <a:blip r:embed="rId2">
              <a:alphaModFix amt="4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0">
            <a:off x="-179689" y="-246834"/>
            <a:ext cx="5330715" cy="5330715"/>
          </a:xfrm>
          <a:custGeom>
            <a:avLst/>
            <a:gdLst/>
            <a:ahLst/>
            <a:cxnLst/>
            <a:rect r="r" b="b" t="t" l="l"/>
            <a:pathLst>
              <a:path h="5330715" w="5330715">
                <a:moveTo>
                  <a:pt x="5330715" y="0"/>
                </a:moveTo>
                <a:lnTo>
                  <a:pt x="0" y="0"/>
                </a:lnTo>
                <a:lnTo>
                  <a:pt x="0" y="5330714"/>
                </a:lnTo>
                <a:lnTo>
                  <a:pt x="5330715" y="5330714"/>
                </a:lnTo>
                <a:lnTo>
                  <a:pt x="53307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555746" y="224447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34221" y="224447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116333" y="224447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3555746" y="2453332"/>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834221" y="2453332"/>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4116333" y="2453332"/>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3728859" y="224447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007334" y="2244476"/>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289447" y="2244476"/>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3728859" y="2453332"/>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4007334" y="2453332"/>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4289447" y="2453332"/>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8" id="18"/>
          <p:cNvGrpSpPr/>
          <p:nvPr/>
        </p:nvGrpSpPr>
        <p:grpSpPr>
          <a:xfrm rot="0">
            <a:off x="1791773" y="5305826"/>
            <a:ext cx="4283092" cy="3291572"/>
            <a:chOff x="0" y="0"/>
            <a:chExt cx="1128057" cy="866916"/>
          </a:xfrm>
        </p:grpSpPr>
        <p:sp>
          <p:nvSpPr>
            <p:cNvPr name="Freeform 19" id="19"/>
            <p:cNvSpPr/>
            <p:nvPr/>
          </p:nvSpPr>
          <p:spPr>
            <a:xfrm flipH="false" flipV="false" rot="0">
              <a:off x="0" y="0"/>
              <a:ext cx="1128057" cy="866916"/>
            </a:xfrm>
            <a:custGeom>
              <a:avLst/>
              <a:gdLst/>
              <a:ahLst/>
              <a:cxnLst/>
              <a:rect r="r" b="b" t="t" l="l"/>
              <a:pathLst>
                <a:path h="866916" w="1128057">
                  <a:moveTo>
                    <a:pt x="0" y="0"/>
                  </a:moveTo>
                  <a:lnTo>
                    <a:pt x="1128057" y="0"/>
                  </a:lnTo>
                  <a:lnTo>
                    <a:pt x="1128057" y="866916"/>
                  </a:lnTo>
                  <a:lnTo>
                    <a:pt x="0" y="866916"/>
                  </a:lnTo>
                  <a:close/>
                </a:path>
              </a:pathLst>
            </a:custGeom>
            <a:gradFill rotWithShape="true">
              <a:gsLst>
                <a:gs pos="0">
                  <a:srgbClr val="007CC2">
                    <a:alpha val="100000"/>
                  </a:srgbClr>
                </a:gs>
                <a:gs pos="100000">
                  <a:srgbClr val="00304B">
                    <a:alpha val="100000"/>
                  </a:srgbClr>
                </a:gs>
              </a:gsLst>
              <a:lin ang="2700000"/>
            </a:gradFill>
          </p:spPr>
        </p:sp>
        <p:sp>
          <p:nvSpPr>
            <p:cNvPr name="TextBox 20" id="20"/>
            <p:cNvSpPr txBox="true"/>
            <p:nvPr/>
          </p:nvSpPr>
          <p:spPr>
            <a:xfrm>
              <a:off x="0" y="-38100"/>
              <a:ext cx="1128057" cy="90501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002454" y="5193051"/>
            <a:ext cx="4283092" cy="3291572"/>
            <a:chOff x="0" y="0"/>
            <a:chExt cx="1128057" cy="866916"/>
          </a:xfrm>
        </p:grpSpPr>
        <p:sp>
          <p:nvSpPr>
            <p:cNvPr name="Freeform 22" id="22"/>
            <p:cNvSpPr/>
            <p:nvPr/>
          </p:nvSpPr>
          <p:spPr>
            <a:xfrm flipH="false" flipV="false" rot="0">
              <a:off x="0" y="0"/>
              <a:ext cx="1128057" cy="866916"/>
            </a:xfrm>
            <a:custGeom>
              <a:avLst/>
              <a:gdLst/>
              <a:ahLst/>
              <a:cxnLst/>
              <a:rect r="r" b="b" t="t" l="l"/>
              <a:pathLst>
                <a:path h="866916" w="1128057">
                  <a:moveTo>
                    <a:pt x="0" y="0"/>
                  </a:moveTo>
                  <a:lnTo>
                    <a:pt x="1128057" y="0"/>
                  </a:lnTo>
                  <a:lnTo>
                    <a:pt x="1128057" y="866916"/>
                  </a:lnTo>
                  <a:lnTo>
                    <a:pt x="0" y="866916"/>
                  </a:lnTo>
                  <a:close/>
                </a:path>
              </a:pathLst>
            </a:custGeom>
            <a:solidFill>
              <a:srgbClr val="0094DE"/>
            </a:solidFill>
          </p:spPr>
        </p:sp>
        <p:sp>
          <p:nvSpPr>
            <p:cNvPr name="TextBox 23" id="23"/>
            <p:cNvSpPr txBox="true"/>
            <p:nvPr/>
          </p:nvSpPr>
          <p:spPr>
            <a:xfrm>
              <a:off x="0" y="-38100"/>
              <a:ext cx="1128057" cy="905016"/>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210905" y="5193051"/>
            <a:ext cx="4283092" cy="3291572"/>
            <a:chOff x="0" y="0"/>
            <a:chExt cx="1128057" cy="866916"/>
          </a:xfrm>
        </p:grpSpPr>
        <p:sp>
          <p:nvSpPr>
            <p:cNvPr name="Freeform 25" id="25"/>
            <p:cNvSpPr/>
            <p:nvPr/>
          </p:nvSpPr>
          <p:spPr>
            <a:xfrm flipH="false" flipV="false" rot="0">
              <a:off x="0" y="0"/>
              <a:ext cx="1128057" cy="866916"/>
            </a:xfrm>
            <a:custGeom>
              <a:avLst/>
              <a:gdLst/>
              <a:ahLst/>
              <a:cxnLst/>
              <a:rect r="r" b="b" t="t" l="l"/>
              <a:pathLst>
                <a:path h="866916" w="1128057">
                  <a:moveTo>
                    <a:pt x="0" y="0"/>
                  </a:moveTo>
                  <a:lnTo>
                    <a:pt x="1128057" y="0"/>
                  </a:lnTo>
                  <a:lnTo>
                    <a:pt x="1128057" y="866916"/>
                  </a:lnTo>
                  <a:lnTo>
                    <a:pt x="0" y="866916"/>
                  </a:lnTo>
                  <a:close/>
                </a:path>
              </a:pathLst>
            </a:custGeom>
            <a:gradFill rotWithShape="true">
              <a:gsLst>
                <a:gs pos="0">
                  <a:srgbClr val="007CC2">
                    <a:alpha val="100000"/>
                  </a:srgbClr>
                </a:gs>
                <a:gs pos="100000">
                  <a:srgbClr val="00304B">
                    <a:alpha val="100000"/>
                  </a:srgbClr>
                </a:gs>
              </a:gsLst>
              <a:lin ang="2700000"/>
            </a:gradFill>
          </p:spPr>
        </p:sp>
        <p:sp>
          <p:nvSpPr>
            <p:cNvPr name="TextBox 26" id="26"/>
            <p:cNvSpPr txBox="true"/>
            <p:nvPr/>
          </p:nvSpPr>
          <p:spPr>
            <a:xfrm>
              <a:off x="0" y="-38100"/>
              <a:ext cx="1128057" cy="905016"/>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5293901" y="1814033"/>
            <a:ext cx="7626571" cy="1000125"/>
          </a:xfrm>
          <a:prstGeom prst="rect">
            <a:avLst/>
          </a:prstGeom>
        </p:spPr>
        <p:txBody>
          <a:bodyPr anchor="t" rtlCol="false" tIns="0" lIns="0" bIns="0" rIns="0">
            <a:spAutoFit/>
          </a:bodyPr>
          <a:lstStyle/>
          <a:p>
            <a:pPr algn="ctr">
              <a:lnSpc>
                <a:spcPts val="7918"/>
              </a:lnSpc>
            </a:pPr>
            <a:r>
              <a:rPr lang="en-US" sz="6598" spc="-237">
                <a:solidFill>
                  <a:srgbClr val="007CC2"/>
                </a:solidFill>
                <a:latin typeface="Sigmar One"/>
                <a:ea typeface="Sigmar One"/>
                <a:cs typeface="Sigmar One"/>
                <a:sym typeface="Sigmar One"/>
              </a:rPr>
              <a:t>Cơ sở lý thuyết</a:t>
            </a:r>
            <a:r>
              <a:rPr lang="en-US" sz="6598" spc="-237">
                <a:solidFill>
                  <a:srgbClr val="007CC2"/>
                </a:solidFill>
                <a:latin typeface="Sigmar One"/>
                <a:ea typeface="Sigmar One"/>
                <a:cs typeface="Sigmar One"/>
                <a:sym typeface="Sigmar One"/>
              </a:rPr>
              <a:t> </a:t>
            </a:r>
          </a:p>
        </p:txBody>
      </p:sp>
      <p:sp>
        <p:nvSpPr>
          <p:cNvPr name="TextBox 28" id="28"/>
          <p:cNvSpPr txBox="true"/>
          <p:nvPr/>
        </p:nvSpPr>
        <p:spPr>
          <a:xfrm rot="0">
            <a:off x="2065082" y="6167580"/>
            <a:ext cx="3677515" cy="2045380"/>
          </a:xfrm>
          <a:prstGeom prst="rect">
            <a:avLst/>
          </a:prstGeom>
        </p:spPr>
        <p:txBody>
          <a:bodyPr anchor="t" rtlCol="false" tIns="0" lIns="0" bIns="0" rIns="0">
            <a:spAutoFit/>
          </a:bodyPr>
          <a:lstStyle/>
          <a:p>
            <a:pPr algn="ctr">
              <a:lnSpc>
                <a:spcPts val="2762"/>
              </a:lnSpc>
              <a:spcBef>
                <a:spcPct val="0"/>
              </a:spcBef>
            </a:pPr>
            <a:r>
              <a:rPr lang="en-US" sz="1973">
                <a:solidFill>
                  <a:srgbClr val="FFFFFF"/>
                </a:solidFill>
                <a:latin typeface="Francois One"/>
                <a:ea typeface="Francois One"/>
                <a:cs typeface="Francois One"/>
                <a:sym typeface="Francois One"/>
              </a:rPr>
              <a:t>Thu thập dữ liệu là quá trình tìm kiếm, thu thập và tổ chức thông tin từ nhiều nguồn khác nhau, với mục đích phân tích, giải mã và sử dụng thông tin đó để đưa ra quyết định, giải quyết vấn đề.  </a:t>
            </a:r>
          </a:p>
        </p:txBody>
      </p:sp>
      <p:sp>
        <p:nvSpPr>
          <p:cNvPr name="TextBox 29" id="29"/>
          <p:cNvSpPr txBox="true"/>
          <p:nvPr/>
        </p:nvSpPr>
        <p:spPr>
          <a:xfrm rot="0">
            <a:off x="7305243" y="6167580"/>
            <a:ext cx="3677515" cy="2045380"/>
          </a:xfrm>
          <a:prstGeom prst="rect">
            <a:avLst/>
          </a:prstGeom>
        </p:spPr>
        <p:txBody>
          <a:bodyPr anchor="t" rtlCol="false" tIns="0" lIns="0" bIns="0" rIns="0">
            <a:spAutoFit/>
          </a:bodyPr>
          <a:lstStyle/>
          <a:p>
            <a:pPr algn="ctr">
              <a:lnSpc>
                <a:spcPts val="2762"/>
              </a:lnSpc>
              <a:spcBef>
                <a:spcPct val="0"/>
              </a:spcBef>
            </a:pPr>
            <a:r>
              <a:rPr lang="en-US" sz="1973">
                <a:solidFill>
                  <a:srgbClr val="FFFFFF"/>
                </a:solidFill>
                <a:latin typeface="Francois One"/>
                <a:ea typeface="Francois One"/>
                <a:cs typeface="Francois One"/>
                <a:sym typeface="Francois One"/>
              </a:rPr>
              <a:t>Làm sạch dữ liệu là quá trình xử lý và sửa chữa các lỗi trong dữ liệu, bao gồm loại bỏ các giá trị thiếu, xử lý dữ liệu sai định dạng, loại bỏ dữ liệu ngoại lai hoặc không chính xác, và chuẩn hóa các giá trị.  </a:t>
            </a:r>
          </a:p>
        </p:txBody>
      </p:sp>
      <p:sp>
        <p:nvSpPr>
          <p:cNvPr name="TextBox 30" id="30"/>
          <p:cNvSpPr txBox="true"/>
          <p:nvPr/>
        </p:nvSpPr>
        <p:spPr>
          <a:xfrm rot="0">
            <a:off x="12542846" y="6167580"/>
            <a:ext cx="3677515" cy="1933620"/>
          </a:xfrm>
          <a:prstGeom prst="rect">
            <a:avLst/>
          </a:prstGeom>
        </p:spPr>
        <p:txBody>
          <a:bodyPr anchor="t" rtlCol="false" tIns="0" lIns="0" bIns="0" rIns="0">
            <a:spAutoFit/>
          </a:bodyPr>
          <a:lstStyle/>
          <a:p>
            <a:pPr algn="ctr">
              <a:lnSpc>
                <a:spcPts val="2622"/>
              </a:lnSpc>
              <a:spcBef>
                <a:spcPct val="0"/>
              </a:spcBef>
            </a:pPr>
            <a:r>
              <a:rPr lang="en-US" sz="1873">
                <a:solidFill>
                  <a:srgbClr val="FFFFFF"/>
                </a:solidFill>
                <a:latin typeface="Francois One"/>
                <a:ea typeface="Francois One"/>
                <a:cs typeface="Francois One"/>
                <a:sym typeface="Francois One"/>
              </a:rPr>
              <a:t>Trực quan hóa dữ liệu là quá trình sử dụng hình ảnh như đồ thị, biểu đồ hoặc bản đồ để trình bày dữ liệu, biến dữ liệu phức tạp hoặc số liệu lớn thành các hình ảnh dễ hiểu, hỗ trợ phân tích và ra quyết định.  </a:t>
            </a:r>
          </a:p>
        </p:txBody>
      </p:sp>
      <p:sp>
        <p:nvSpPr>
          <p:cNvPr name="TextBox 31" id="31"/>
          <p:cNvSpPr txBox="true"/>
          <p:nvPr/>
        </p:nvSpPr>
        <p:spPr>
          <a:xfrm rot="0">
            <a:off x="2651390" y="5461383"/>
            <a:ext cx="2559397" cy="372185"/>
          </a:xfrm>
          <a:prstGeom prst="rect">
            <a:avLst/>
          </a:prstGeom>
        </p:spPr>
        <p:txBody>
          <a:bodyPr anchor="t" rtlCol="false" tIns="0" lIns="0" bIns="0" rIns="0">
            <a:spAutoFit/>
          </a:bodyPr>
          <a:lstStyle/>
          <a:p>
            <a:pPr algn="ctr">
              <a:lnSpc>
                <a:spcPts val="3110"/>
              </a:lnSpc>
              <a:spcBef>
                <a:spcPct val="0"/>
              </a:spcBef>
            </a:pPr>
            <a:r>
              <a:rPr lang="en-US" sz="2222">
                <a:solidFill>
                  <a:srgbClr val="FFFFFF"/>
                </a:solidFill>
                <a:latin typeface="Francois One"/>
                <a:ea typeface="Francois One"/>
                <a:cs typeface="Francois One"/>
                <a:sym typeface="Francois One"/>
              </a:rPr>
              <a:t>THU THẬP DỮ LIỆU </a:t>
            </a:r>
          </a:p>
        </p:txBody>
      </p:sp>
      <p:sp>
        <p:nvSpPr>
          <p:cNvPr name="TextBox 32" id="32"/>
          <p:cNvSpPr txBox="true"/>
          <p:nvPr/>
        </p:nvSpPr>
        <p:spPr>
          <a:xfrm rot="0">
            <a:off x="7593842" y="5461383"/>
            <a:ext cx="3095855" cy="372185"/>
          </a:xfrm>
          <a:prstGeom prst="rect">
            <a:avLst/>
          </a:prstGeom>
        </p:spPr>
        <p:txBody>
          <a:bodyPr anchor="t" rtlCol="false" tIns="0" lIns="0" bIns="0" rIns="0">
            <a:spAutoFit/>
          </a:bodyPr>
          <a:lstStyle/>
          <a:p>
            <a:pPr algn="ctr">
              <a:lnSpc>
                <a:spcPts val="3110"/>
              </a:lnSpc>
              <a:spcBef>
                <a:spcPct val="0"/>
              </a:spcBef>
            </a:pPr>
            <a:r>
              <a:rPr lang="en-US" sz="2222">
                <a:solidFill>
                  <a:srgbClr val="FFFFFF"/>
                </a:solidFill>
                <a:latin typeface="Francois One"/>
                <a:ea typeface="Francois One"/>
                <a:cs typeface="Francois One"/>
                <a:sym typeface="Francois One"/>
              </a:rPr>
              <a:t>LÀM SẠCH DỮ LIỆU </a:t>
            </a:r>
          </a:p>
        </p:txBody>
      </p:sp>
      <p:sp>
        <p:nvSpPr>
          <p:cNvPr name="TextBox 33" id="33"/>
          <p:cNvSpPr txBox="true"/>
          <p:nvPr/>
        </p:nvSpPr>
        <p:spPr>
          <a:xfrm rot="0">
            <a:off x="12881898" y="5461383"/>
            <a:ext cx="2941106" cy="372185"/>
          </a:xfrm>
          <a:prstGeom prst="rect">
            <a:avLst/>
          </a:prstGeom>
        </p:spPr>
        <p:txBody>
          <a:bodyPr anchor="t" rtlCol="false" tIns="0" lIns="0" bIns="0" rIns="0">
            <a:spAutoFit/>
          </a:bodyPr>
          <a:lstStyle/>
          <a:p>
            <a:pPr algn="ctr">
              <a:lnSpc>
                <a:spcPts val="3110"/>
              </a:lnSpc>
              <a:spcBef>
                <a:spcPct val="0"/>
              </a:spcBef>
            </a:pPr>
            <a:r>
              <a:rPr lang="en-US" sz="2222">
                <a:solidFill>
                  <a:srgbClr val="FFFFFF"/>
                </a:solidFill>
                <a:latin typeface="Francois One"/>
                <a:ea typeface="Francois One"/>
                <a:cs typeface="Francois One"/>
                <a:sym typeface="Francois One"/>
              </a:rPr>
              <a:t>TRỰC QUAN HOÁ DỮ LIỆU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D8D8D8">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2264824" y="4662378"/>
            <a:ext cx="5009041" cy="1413147"/>
            <a:chOff x="0" y="0"/>
            <a:chExt cx="2160789" cy="609600"/>
          </a:xfrm>
        </p:grpSpPr>
        <p:sp>
          <p:nvSpPr>
            <p:cNvPr name="Freeform 3" id="3"/>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gradFill rotWithShape="true">
              <a:gsLst>
                <a:gs pos="0">
                  <a:srgbClr val="007CC2">
                    <a:alpha val="100000"/>
                  </a:srgbClr>
                </a:gs>
                <a:gs pos="100000">
                  <a:srgbClr val="00304B">
                    <a:alpha val="100000"/>
                  </a:srgbClr>
                </a:gs>
              </a:gsLst>
              <a:lin ang="5400000"/>
            </a:gradFill>
          </p:spPr>
        </p:sp>
        <p:sp>
          <p:nvSpPr>
            <p:cNvPr name="TextBox 4" id="4"/>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6909131" y="4662378"/>
            <a:ext cx="5009041" cy="1413147"/>
            <a:chOff x="0" y="0"/>
            <a:chExt cx="2160789" cy="609600"/>
          </a:xfrm>
        </p:grpSpPr>
        <p:sp>
          <p:nvSpPr>
            <p:cNvPr name="Freeform 6" id="6"/>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solidFill>
              <a:srgbClr val="003D60"/>
            </a:solidFill>
          </p:spPr>
        </p:sp>
        <p:sp>
          <p:nvSpPr>
            <p:cNvPr name="TextBox 7" id="7"/>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612424" y="4662378"/>
            <a:ext cx="5009041" cy="1413147"/>
            <a:chOff x="0" y="0"/>
            <a:chExt cx="2160789" cy="609600"/>
          </a:xfrm>
        </p:grpSpPr>
        <p:sp>
          <p:nvSpPr>
            <p:cNvPr name="Freeform 9" id="9"/>
            <p:cNvSpPr/>
            <p:nvPr/>
          </p:nvSpPr>
          <p:spPr>
            <a:xfrm flipH="false" flipV="false" rot="0">
              <a:off x="0" y="0"/>
              <a:ext cx="2160789" cy="609600"/>
            </a:xfrm>
            <a:custGeom>
              <a:avLst/>
              <a:gdLst/>
              <a:ahLst/>
              <a:cxnLst/>
              <a:rect r="r" b="b" t="t" l="l"/>
              <a:pathLst>
                <a:path h="609600" w="2160789">
                  <a:moveTo>
                    <a:pt x="1957589" y="0"/>
                  </a:moveTo>
                  <a:lnTo>
                    <a:pt x="0" y="0"/>
                  </a:lnTo>
                  <a:lnTo>
                    <a:pt x="203200" y="609600"/>
                  </a:lnTo>
                  <a:lnTo>
                    <a:pt x="2160789" y="609600"/>
                  </a:lnTo>
                  <a:lnTo>
                    <a:pt x="1957589" y="0"/>
                  </a:lnTo>
                  <a:close/>
                </a:path>
              </a:pathLst>
            </a:custGeom>
            <a:gradFill rotWithShape="true">
              <a:gsLst>
                <a:gs pos="0">
                  <a:srgbClr val="007CC2">
                    <a:alpha val="100000"/>
                  </a:srgbClr>
                </a:gs>
                <a:gs pos="100000">
                  <a:srgbClr val="00304B">
                    <a:alpha val="100000"/>
                  </a:srgbClr>
                </a:gs>
              </a:gsLst>
              <a:lin ang="5400000"/>
            </a:gradFill>
          </p:spPr>
        </p:sp>
        <p:sp>
          <p:nvSpPr>
            <p:cNvPr name="TextBox 10" id="10"/>
            <p:cNvSpPr txBox="true"/>
            <p:nvPr/>
          </p:nvSpPr>
          <p:spPr>
            <a:xfrm>
              <a:off x="101600" y="-38100"/>
              <a:ext cx="1957589" cy="6477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666535" y="2667705"/>
            <a:ext cx="5095334" cy="1747023"/>
            <a:chOff x="0" y="0"/>
            <a:chExt cx="1777948" cy="609600"/>
          </a:xfrm>
        </p:grpSpPr>
        <p:sp>
          <p:nvSpPr>
            <p:cNvPr name="Freeform 12" id="12"/>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2"/>
              <a:stretch>
                <a:fillRect l="0" t="-164963" r="0" b="-39951"/>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3" id="13"/>
          <p:cNvGrpSpPr/>
          <p:nvPr/>
        </p:nvGrpSpPr>
        <p:grpSpPr>
          <a:xfrm rot="0">
            <a:off x="6320269" y="2698202"/>
            <a:ext cx="5095334" cy="1747023"/>
            <a:chOff x="0" y="0"/>
            <a:chExt cx="1777948" cy="609600"/>
          </a:xfrm>
        </p:grpSpPr>
        <p:sp>
          <p:nvSpPr>
            <p:cNvPr name="Freeform 14" id="14"/>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3"/>
              <a:stretch>
                <a:fillRect l="0" t="-12498" r="0" b="-12498"/>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5" id="15"/>
          <p:cNvGrpSpPr/>
          <p:nvPr/>
        </p:nvGrpSpPr>
        <p:grpSpPr>
          <a:xfrm rot="0">
            <a:off x="11024665" y="2698202"/>
            <a:ext cx="5095334" cy="1747023"/>
            <a:chOff x="0" y="0"/>
            <a:chExt cx="1777948" cy="609600"/>
          </a:xfrm>
        </p:grpSpPr>
        <p:sp>
          <p:nvSpPr>
            <p:cNvPr name="Freeform 16" id="16"/>
            <p:cNvSpPr/>
            <p:nvPr/>
          </p:nvSpPr>
          <p:spPr>
            <a:xfrm flipH="false" flipV="false" rot="0">
              <a:off x="0" y="0"/>
              <a:ext cx="1777948" cy="609600"/>
            </a:xfrm>
            <a:custGeom>
              <a:avLst/>
              <a:gdLst/>
              <a:ahLst/>
              <a:cxnLst/>
              <a:rect r="r" b="b" t="t" l="l"/>
              <a:pathLst>
                <a:path h="609600" w="1777948">
                  <a:moveTo>
                    <a:pt x="1574748" y="0"/>
                  </a:moveTo>
                  <a:lnTo>
                    <a:pt x="0" y="0"/>
                  </a:lnTo>
                  <a:lnTo>
                    <a:pt x="203200" y="609600"/>
                  </a:lnTo>
                  <a:lnTo>
                    <a:pt x="1777948" y="609600"/>
                  </a:lnTo>
                  <a:lnTo>
                    <a:pt x="1574748" y="0"/>
                  </a:lnTo>
                  <a:close/>
                </a:path>
              </a:pathLst>
            </a:custGeom>
            <a:blipFill>
              <a:blip r:embed="rId4"/>
              <a:stretch>
                <a:fillRect l="0" t="-10762" r="0" b="-10762"/>
              </a:stretch>
            </a:blipFill>
            <a:ln w="114300" cap="sq">
              <a:gradFill>
                <a:gsLst>
                  <a:gs pos="0">
                    <a:srgbClr val="007CC2">
                      <a:alpha val="100000"/>
                    </a:srgbClr>
                  </a:gs>
                  <a:gs pos="100000">
                    <a:srgbClr val="00304B">
                      <a:alpha val="100000"/>
                    </a:srgbClr>
                  </a:gs>
                </a:gsLst>
                <a:lin ang="2700000"/>
              </a:gradFill>
              <a:prstDash val="solid"/>
              <a:miter/>
            </a:ln>
          </p:spPr>
        </p:sp>
      </p:grpSp>
      <p:grpSp>
        <p:nvGrpSpPr>
          <p:cNvPr name="Group 17" id="17"/>
          <p:cNvGrpSpPr/>
          <p:nvPr/>
        </p:nvGrpSpPr>
        <p:grpSpPr>
          <a:xfrm rot="-1094283">
            <a:off x="16482663" y="-1444180"/>
            <a:ext cx="3698941" cy="11688195"/>
            <a:chOff x="0" y="0"/>
            <a:chExt cx="974207" cy="3078372"/>
          </a:xfrm>
        </p:grpSpPr>
        <p:sp>
          <p:nvSpPr>
            <p:cNvPr name="Freeform 18" id="18"/>
            <p:cNvSpPr/>
            <p:nvPr/>
          </p:nvSpPr>
          <p:spPr>
            <a:xfrm flipH="false" flipV="false" rot="0">
              <a:off x="0" y="0"/>
              <a:ext cx="974207" cy="3078372"/>
            </a:xfrm>
            <a:custGeom>
              <a:avLst/>
              <a:gdLst/>
              <a:ahLst/>
              <a:cxnLst/>
              <a:rect r="r" b="b" t="t" l="l"/>
              <a:pathLst>
                <a:path h="3078372" w="974207">
                  <a:moveTo>
                    <a:pt x="0" y="0"/>
                  </a:moveTo>
                  <a:lnTo>
                    <a:pt x="974207" y="0"/>
                  </a:lnTo>
                  <a:lnTo>
                    <a:pt x="974207" y="3078372"/>
                  </a:lnTo>
                  <a:lnTo>
                    <a:pt x="0" y="3078372"/>
                  </a:lnTo>
                  <a:close/>
                </a:path>
              </a:pathLst>
            </a:custGeom>
            <a:gradFill rotWithShape="true">
              <a:gsLst>
                <a:gs pos="0">
                  <a:srgbClr val="007CC2">
                    <a:alpha val="100000"/>
                  </a:srgbClr>
                </a:gs>
                <a:gs pos="100000">
                  <a:srgbClr val="00304B">
                    <a:alpha val="100000"/>
                  </a:srgbClr>
                </a:gs>
              </a:gsLst>
              <a:lin ang="2700000"/>
            </a:gradFill>
          </p:spPr>
        </p:sp>
        <p:sp>
          <p:nvSpPr>
            <p:cNvPr name="TextBox 19" id="19"/>
            <p:cNvSpPr txBox="true"/>
            <p:nvPr/>
          </p:nvSpPr>
          <p:spPr>
            <a:xfrm>
              <a:off x="0" y="-38100"/>
              <a:ext cx="974207" cy="3116472"/>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1094283">
            <a:off x="-1391172" y="-277041"/>
            <a:ext cx="3710436" cy="12705131"/>
            <a:chOff x="0" y="0"/>
            <a:chExt cx="977234" cy="3346207"/>
          </a:xfrm>
        </p:grpSpPr>
        <p:sp>
          <p:nvSpPr>
            <p:cNvPr name="Freeform 21" id="21"/>
            <p:cNvSpPr/>
            <p:nvPr/>
          </p:nvSpPr>
          <p:spPr>
            <a:xfrm flipH="false" flipV="false" rot="0">
              <a:off x="0" y="0"/>
              <a:ext cx="977234" cy="3346207"/>
            </a:xfrm>
            <a:custGeom>
              <a:avLst/>
              <a:gdLst/>
              <a:ahLst/>
              <a:cxnLst/>
              <a:rect r="r" b="b" t="t" l="l"/>
              <a:pathLst>
                <a:path h="3346207" w="977234">
                  <a:moveTo>
                    <a:pt x="0" y="0"/>
                  </a:moveTo>
                  <a:lnTo>
                    <a:pt x="977234" y="0"/>
                  </a:lnTo>
                  <a:lnTo>
                    <a:pt x="977234" y="3346207"/>
                  </a:lnTo>
                  <a:lnTo>
                    <a:pt x="0" y="3346207"/>
                  </a:lnTo>
                  <a:close/>
                </a:path>
              </a:pathLst>
            </a:custGeom>
            <a:gradFill rotWithShape="true">
              <a:gsLst>
                <a:gs pos="0">
                  <a:srgbClr val="007CC2">
                    <a:alpha val="100000"/>
                  </a:srgbClr>
                </a:gs>
                <a:gs pos="100000">
                  <a:srgbClr val="00304B">
                    <a:alpha val="100000"/>
                  </a:srgbClr>
                </a:gs>
              </a:gsLst>
              <a:lin ang="2700000"/>
            </a:gradFill>
          </p:spPr>
        </p:sp>
        <p:sp>
          <p:nvSpPr>
            <p:cNvPr name="TextBox 22" id="22"/>
            <p:cNvSpPr txBox="true"/>
            <p:nvPr/>
          </p:nvSpPr>
          <p:spPr>
            <a:xfrm>
              <a:off x="0" y="-38100"/>
              <a:ext cx="977234" cy="338430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384501" y="9606556"/>
            <a:ext cx="21057001" cy="1078796"/>
            <a:chOff x="0" y="0"/>
            <a:chExt cx="5545877" cy="284127"/>
          </a:xfrm>
        </p:grpSpPr>
        <p:sp>
          <p:nvSpPr>
            <p:cNvPr name="Freeform 24" id="24"/>
            <p:cNvSpPr/>
            <p:nvPr/>
          </p:nvSpPr>
          <p:spPr>
            <a:xfrm flipH="false" flipV="false" rot="0">
              <a:off x="0" y="0"/>
              <a:ext cx="5545877" cy="284127"/>
            </a:xfrm>
            <a:custGeom>
              <a:avLst/>
              <a:gdLst/>
              <a:ahLst/>
              <a:cxnLst/>
              <a:rect r="r" b="b" t="t" l="l"/>
              <a:pathLst>
                <a:path h="284127" w="5545877">
                  <a:moveTo>
                    <a:pt x="0" y="0"/>
                  </a:moveTo>
                  <a:lnTo>
                    <a:pt x="5545877" y="0"/>
                  </a:lnTo>
                  <a:lnTo>
                    <a:pt x="5545877" y="284127"/>
                  </a:lnTo>
                  <a:lnTo>
                    <a:pt x="0" y="284127"/>
                  </a:lnTo>
                  <a:close/>
                </a:path>
              </a:pathLst>
            </a:custGeom>
            <a:solidFill>
              <a:srgbClr val="003D60"/>
            </a:solidFill>
          </p:spPr>
        </p:sp>
        <p:sp>
          <p:nvSpPr>
            <p:cNvPr name="TextBox 25" id="25"/>
            <p:cNvSpPr txBox="true"/>
            <p:nvPr/>
          </p:nvSpPr>
          <p:spPr>
            <a:xfrm>
              <a:off x="0" y="-38100"/>
              <a:ext cx="5545877" cy="322227"/>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1666535" y="118066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0">
            <a:off x="1945010" y="1180669"/>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2227122" y="1180669"/>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666535" y="138952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945010" y="1389525"/>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1" id="31"/>
          <p:cNvSpPr/>
          <p:nvPr/>
        </p:nvSpPr>
        <p:spPr>
          <a:xfrm flipH="false" flipV="false" rot="0">
            <a:off x="2227122" y="1389525"/>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2" id="32"/>
          <p:cNvSpPr/>
          <p:nvPr/>
        </p:nvSpPr>
        <p:spPr>
          <a:xfrm flipH="false" flipV="false" rot="0">
            <a:off x="16414710" y="874356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3" id="33"/>
          <p:cNvSpPr/>
          <p:nvPr/>
        </p:nvSpPr>
        <p:spPr>
          <a:xfrm flipH="false" flipV="false" rot="0">
            <a:off x="16693185" y="8743560"/>
            <a:ext cx="139237" cy="139237"/>
          </a:xfrm>
          <a:custGeom>
            <a:avLst/>
            <a:gdLst/>
            <a:ahLst/>
            <a:cxnLst/>
            <a:rect r="r" b="b" t="t" l="l"/>
            <a:pathLst>
              <a:path h="139237" w="139237">
                <a:moveTo>
                  <a:pt x="0" y="0"/>
                </a:moveTo>
                <a:lnTo>
                  <a:pt x="139237" y="0"/>
                </a:lnTo>
                <a:lnTo>
                  <a:pt x="139237"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4" id="34"/>
          <p:cNvSpPr/>
          <p:nvPr/>
        </p:nvSpPr>
        <p:spPr>
          <a:xfrm flipH="false" flipV="false" rot="0">
            <a:off x="16975297" y="8743560"/>
            <a:ext cx="139237" cy="139237"/>
          </a:xfrm>
          <a:custGeom>
            <a:avLst/>
            <a:gdLst/>
            <a:ahLst/>
            <a:cxnLst/>
            <a:rect r="r" b="b" t="t" l="l"/>
            <a:pathLst>
              <a:path h="139237" w="139237">
                <a:moveTo>
                  <a:pt x="0" y="0"/>
                </a:moveTo>
                <a:lnTo>
                  <a:pt x="139238" y="0"/>
                </a:lnTo>
                <a:lnTo>
                  <a:pt x="139238" y="139238"/>
                </a:lnTo>
                <a:lnTo>
                  <a:pt x="0" y="1392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16414710" y="895241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6693185" y="8952417"/>
            <a:ext cx="139237" cy="139237"/>
          </a:xfrm>
          <a:custGeom>
            <a:avLst/>
            <a:gdLst/>
            <a:ahLst/>
            <a:cxnLst/>
            <a:rect r="r" b="b" t="t" l="l"/>
            <a:pathLst>
              <a:path h="139237" w="139237">
                <a:moveTo>
                  <a:pt x="0" y="0"/>
                </a:moveTo>
                <a:lnTo>
                  <a:pt x="139237" y="0"/>
                </a:lnTo>
                <a:lnTo>
                  <a:pt x="139237"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7" id="37"/>
          <p:cNvSpPr/>
          <p:nvPr/>
        </p:nvSpPr>
        <p:spPr>
          <a:xfrm flipH="false" flipV="false" rot="0">
            <a:off x="16975297" y="8952417"/>
            <a:ext cx="139237" cy="139237"/>
          </a:xfrm>
          <a:custGeom>
            <a:avLst/>
            <a:gdLst/>
            <a:ahLst/>
            <a:cxnLst/>
            <a:rect r="r" b="b" t="t" l="l"/>
            <a:pathLst>
              <a:path h="139237" w="139237">
                <a:moveTo>
                  <a:pt x="0" y="0"/>
                </a:moveTo>
                <a:lnTo>
                  <a:pt x="139238" y="0"/>
                </a:lnTo>
                <a:lnTo>
                  <a:pt x="139238" y="139237"/>
                </a:lnTo>
                <a:lnTo>
                  <a:pt x="0" y="1392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38" id="38"/>
          <p:cNvSpPr txBox="true"/>
          <p:nvPr/>
        </p:nvSpPr>
        <p:spPr>
          <a:xfrm rot="0">
            <a:off x="2509235" y="829380"/>
            <a:ext cx="12877437" cy="904875"/>
          </a:xfrm>
          <a:prstGeom prst="rect">
            <a:avLst/>
          </a:prstGeom>
        </p:spPr>
        <p:txBody>
          <a:bodyPr anchor="t" rtlCol="false" tIns="0" lIns="0" bIns="0" rIns="0">
            <a:spAutoFit/>
          </a:bodyPr>
          <a:lstStyle/>
          <a:p>
            <a:pPr algn="ctr">
              <a:lnSpc>
                <a:spcPts val="7198"/>
              </a:lnSpc>
            </a:pPr>
            <a:r>
              <a:rPr lang="en-US" sz="5998" spc="-215">
                <a:solidFill>
                  <a:srgbClr val="007CC2"/>
                </a:solidFill>
                <a:latin typeface="Sigmar One"/>
                <a:ea typeface="Sigmar One"/>
                <a:cs typeface="Sigmar One"/>
                <a:sym typeface="Sigmar One"/>
              </a:rPr>
              <a:t>Công nghệ, công cụ sử dụng </a:t>
            </a:r>
          </a:p>
        </p:txBody>
      </p:sp>
      <p:sp>
        <p:nvSpPr>
          <p:cNvPr name="TextBox 39" id="39"/>
          <p:cNvSpPr txBox="true"/>
          <p:nvPr/>
        </p:nvSpPr>
        <p:spPr>
          <a:xfrm rot="0">
            <a:off x="3218421" y="5010058"/>
            <a:ext cx="3101849" cy="657225"/>
          </a:xfrm>
          <a:prstGeom prst="rect">
            <a:avLst/>
          </a:prstGeom>
        </p:spPr>
        <p:txBody>
          <a:bodyPr anchor="t" rtlCol="false" tIns="0" lIns="0" bIns="0" rIns="0">
            <a:spAutoFit/>
          </a:bodyPr>
          <a:lstStyle/>
          <a:p>
            <a:pPr algn="ctr">
              <a:lnSpc>
                <a:spcPts val="5101"/>
              </a:lnSpc>
            </a:pPr>
            <a:r>
              <a:rPr lang="en-US" sz="4250">
                <a:solidFill>
                  <a:srgbClr val="FFFFFF"/>
                </a:solidFill>
                <a:latin typeface="Francois One"/>
                <a:ea typeface="Francois One"/>
                <a:cs typeface="Francois One"/>
                <a:sym typeface="Francois One"/>
              </a:rPr>
              <a:t>Selenium</a:t>
            </a:r>
          </a:p>
        </p:txBody>
      </p:sp>
      <p:sp>
        <p:nvSpPr>
          <p:cNvPr name="TextBox 40" id="40"/>
          <p:cNvSpPr txBox="true"/>
          <p:nvPr/>
        </p:nvSpPr>
        <p:spPr>
          <a:xfrm rot="0">
            <a:off x="12491213" y="6282416"/>
            <a:ext cx="3993116" cy="2731797"/>
          </a:xfrm>
          <a:prstGeom prst="rect">
            <a:avLst/>
          </a:prstGeom>
        </p:spPr>
        <p:txBody>
          <a:bodyPr anchor="t" rtlCol="false" tIns="0" lIns="0" bIns="0" rIns="0">
            <a:spAutoFit/>
          </a:bodyPr>
          <a:lstStyle/>
          <a:p>
            <a:pPr algn="ctr">
              <a:lnSpc>
                <a:spcPts val="2728"/>
              </a:lnSpc>
              <a:spcBef>
                <a:spcPct val="0"/>
              </a:spcBef>
            </a:pPr>
            <a:r>
              <a:rPr lang="en-US" sz="1948">
                <a:solidFill>
                  <a:srgbClr val="003D60"/>
                </a:solidFill>
                <a:latin typeface="Francois One"/>
                <a:ea typeface="Francois One"/>
                <a:cs typeface="Francois One"/>
                <a:sym typeface="Francois One"/>
              </a:rPr>
              <a:t>Pandas là một thư viện mã nguồn mở trong Python, được thiết kế chủ yếu để làm việc với dữ liệu có cấu trúc dạng bảng, giống như dữ liệu trong các bảng tính hoặc cơ sở dữ liệu. Pandas cung cấp các công cụ mạnh mẽ giúp xử lý, phân tích, làm sạch và trực quan hóa dữ liệu dễ dàng hơn.  </a:t>
            </a:r>
          </a:p>
        </p:txBody>
      </p:sp>
      <p:sp>
        <p:nvSpPr>
          <p:cNvPr name="TextBox 41" id="41"/>
          <p:cNvSpPr txBox="true"/>
          <p:nvPr/>
        </p:nvSpPr>
        <p:spPr>
          <a:xfrm rot="0">
            <a:off x="7948071" y="6282416"/>
            <a:ext cx="3467533" cy="2324127"/>
          </a:xfrm>
          <a:prstGeom prst="rect">
            <a:avLst/>
          </a:prstGeom>
        </p:spPr>
        <p:txBody>
          <a:bodyPr anchor="t" rtlCol="false" tIns="0" lIns="0" bIns="0" rIns="0">
            <a:spAutoFit/>
          </a:bodyPr>
          <a:lstStyle/>
          <a:p>
            <a:pPr algn="ctr">
              <a:lnSpc>
                <a:spcPts val="3148"/>
              </a:lnSpc>
              <a:spcBef>
                <a:spcPct val="0"/>
              </a:spcBef>
            </a:pPr>
            <a:r>
              <a:rPr lang="en-US" sz="2248">
                <a:solidFill>
                  <a:srgbClr val="003D60"/>
                </a:solidFill>
                <a:latin typeface="Francois One"/>
                <a:ea typeface="Francois One"/>
                <a:cs typeface="Francois One"/>
                <a:sym typeface="Francois One"/>
              </a:rPr>
              <a:t>Beautifulsoup là một thư viện </a:t>
            </a:r>
            <a:r>
              <a:rPr lang="en-US" sz="2248" u="sng">
                <a:solidFill>
                  <a:srgbClr val="003D60"/>
                </a:solidFill>
                <a:latin typeface="Francois One"/>
                <a:ea typeface="Francois One"/>
                <a:cs typeface="Francois One"/>
                <a:sym typeface="Francois One"/>
                <a:hlinkClick r:id="rId7" tooltip="https://csc.edu.vn/data-science-machine-learning/Fundamentals-of-Python-Lap-trinh-Python-co-ban_189"/>
              </a:rPr>
              <a:t>Python</a:t>
            </a:r>
            <a:r>
              <a:rPr lang="en-US" sz="2248">
                <a:solidFill>
                  <a:srgbClr val="003D60"/>
                </a:solidFill>
                <a:latin typeface="Francois One"/>
                <a:ea typeface="Francois One"/>
                <a:cs typeface="Francois One"/>
                <a:sym typeface="Francois One"/>
              </a:rPr>
              <a:t> được sử dụng để phân tích cú pháp HTML và XML, giúp cho việc trích xuất thông tin từ các trang web trở nên dễ dàng hơn. </a:t>
            </a:r>
          </a:p>
        </p:txBody>
      </p:sp>
      <p:sp>
        <p:nvSpPr>
          <p:cNvPr name="TextBox 42" id="42"/>
          <p:cNvSpPr txBox="true"/>
          <p:nvPr/>
        </p:nvSpPr>
        <p:spPr>
          <a:xfrm rot="0">
            <a:off x="3393840" y="6282416"/>
            <a:ext cx="3368029" cy="2157757"/>
          </a:xfrm>
          <a:prstGeom prst="rect">
            <a:avLst/>
          </a:prstGeom>
        </p:spPr>
        <p:txBody>
          <a:bodyPr anchor="t" rtlCol="false" tIns="0" lIns="0" bIns="0" rIns="0">
            <a:spAutoFit/>
          </a:bodyPr>
          <a:lstStyle/>
          <a:p>
            <a:pPr algn="ctr">
              <a:lnSpc>
                <a:spcPts val="2868"/>
              </a:lnSpc>
              <a:spcBef>
                <a:spcPct val="0"/>
              </a:spcBef>
            </a:pPr>
            <a:r>
              <a:rPr lang="en-US" sz="2048">
                <a:solidFill>
                  <a:srgbClr val="003D60"/>
                </a:solidFill>
                <a:latin typeface="Francois One"/>
                <a:ea typeface="Francois One"/>
                <a:cs typeface="Francois One"/>
                <a:sym typeface="Francois One"/>
              </a:rPr>
              <a:t>Selenium là một công cụ tự động hóa trình duyệt web phổ biến được sử dụng cho việc kiểm thử tự động trên ứng dụng web và tự động hóa các tác vụ trên trình duyệt web</a:t>
            </a:r>
          </a:p>
        </p:txBody>
      </p:sp>
      <p:sp>
        <p:nvSpPr>
          <p:cNvPr name="TextBox 43" id="43"/>
          <p:cNvSpPr txBox="true"/>
          <p:nvPr/>
        </p:nvSpPr>
        <p:spPr>
          <a:xfrm rot="0">
            <a:off x="7862727" y="5010058"/>
            <a:ext cx="3375590" cy="657225"/>
          </a:xfrm>
          <a:prstGeom prst="rect">
            <a:avLst/>
          </a:prstGeom>
        </p:spPr>
        <p:txBody>
          <a:bodyPr anchor="t" rtlCol="false" tIns="0" lIns="0" bIns="0" rIns="0">
            <a:spAutoFit/>
          </a:bodyPr>
          <a:lstStyle/>
          <a:p>
            <a:pPr algn="ctr">
              <a:lnSpc>
                <a:spcPts val="5101"/>
              </a:lnSpc>
            </a:pPr>
            <a:r>
              <a:rPr lang="en-US" sz="4250">
                <a:solidFill>
                  <a:srgbClr val="FFFFFF"/>
                </a:solidFill>
                <a:latin typeface="Francois One"/>
                <a:ea typeface="Francois One"/>
                <a:cs typeface="Francois One"/>
                <a:sym typeface="Francois One"/>
              </a:rPr>
              <a:t>BeautifulSoup </a:t>
            </a:r>
          </a:p>
        </p:txBody>
      </p:sp>
      <p:sp>
        <p:nvSpPr>
          <p:cNvPr name="TextBox 44" id="44"/>
          <p:cNvSpPr txBox="true"/>
          <p:nvPr/>
        </p:nvSpPr>
        <p:spPr>
          <a:xfrm rot="0">
            <a:off x="12089355" y="5010058"/>
            <a:ext cx="4055179" cy="657225"/>
          </a:xfrm>
          <a:prstGeom prst="rect">
            <a:avLst/>
          </a:prstGeom>
        </p:spPr>
        <p:txBody>
          <a:bodyPr anchor="t" rtlCol="false" tIns="0" lIns="0" bIns="0" rIns="0">
            <a:spAutoFit/>
          </a:bodyPr>
          <a:lstStyle/>
          <a:p>
            <a:pPr algn="ctr">
              <a:lnSpc>
                <a:spcPts val="5101"/>
              </a:lnSpc>
            </a:pPr>
            <a:r>
              <a:rPr lang="en-US" sz="4250">
                <a:solidFill>
                  <a:srgbClr val="FFFFFF"/>
                </a:solidFill>
                <a:latin typeface="Francois One"/>
                <a:ea typeface="Francois One"/>
                <a:cs typeface="Francois One"/>
                <a:sym typeface="Francois One"/>
              </a:rPr>
              <a:t>Thư viện Pandas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DAGb-yY6UFg</dc:identifier>
  <dcterms:modified xsi:type="dcterms:W3CDTF">2011-08-01T06:04:30Z</dcterms:modified>
  <cp:revision>1</cp:revision>
  <dc:title>Blue And White Modern Business Data Analysis For Business Development Presentation</dc:title>
</cp:coreProperties>
</file>